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79" r:id="rId10"/>
    <p:sldId id="264" r:id="rId11"/>
    <p:sldId id="265" r:id="rId12"/>
    <p:sldId id="266" r:id="rId13"/>
    <p:sldId id="267" r:id="rId14"/>
    <p:sldId id="268" r:id="rId15"/>
    <p:sldId id="284" r:id="rId16"/>
    <p:sldId id="285" r:id="rId17"/>
    <p:sldId id="287" r:id="rId18"/>
    <p:sldId id="286" r:id="rId19"/>
    <p:sldId id="288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66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06" autoAdjust="0"/>
    <p:restoredTop sz="94638" autoAdjust="0"/>
  </p:normalViewPr>
  <p:slideViewPr>
    <p:cSldViewPr>
      <p:cViewPr varScale="1">
        <p:scale>
          <a:sx n="81" d="100"/>
          <a:sy n="81" d="100"/>
        </p:scale>
        <p:origin x="15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E6750-537B-4775-BEA2-B882103ACA53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2EB6A-FFC9-402E-A849-21D3329DEB8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EB6A-FFC9-402E-A849-21D3329DEB8C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it-IT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Fare clic sull'icona per inserire un'immagine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ransition>
    <p:newsflash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500043"/>
            <a:ext cx="7772400" cy="928694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>
                <a:solidFill>
                  <a:schemeClr val="tx1"/>
                </a:solidFill>
              </a:rPr>
              <a:t>Scuola dell’Infanzia </a:t>
            </a:r>
            <a:br>
              <a:rPr lang="it-IT" sz="2800" dirty="0">
                <a:solidFill>
                  <a:schemeClr val="tx1"/>
                </a:solidFill>
              </a:rPr>
            </a:br>
            <a:r>
              <a:rPr lang="it-IT" sz="2800" dirty="0">
                <a:solidFill>
                  <a:schemeClr val="tx1"/>
                </a:solidFill>
              </a:rPr>
              <a:t>di San Gregorio Magno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143108" y="3643314"/>
            <a:ext cx="6200796" cy="124031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rgbClr val="C00000"/>
                </a:solidFill>
              </a:rPr>
              <a:t>“Laboratorio </a:t>
            </a:r>
            <a:r>
              <a:rPr lang="it-IT" sz="3600" b="1" dirty="0" err="1">
                <a:solidFill>
                  <a:srgbClr val="C00000"/>
                </a:solidFill>
              </a:rPr>
              <a:t>Burrattinando</a:t>
            </a:r>
            <a:r>
              <a:rPr lang="it-IT" sz="3600" b="1" dirty="0">
                <a:solidFill>
                  <a:srgbClr val="C00000"/>
                </a:solidFill>
              </a:rPr>
              <a:t>”</a:t>
            </a:r>
          </a:p>
          <a:p>
            <a:r>
              <a:rPr lang="it-IT" b="1" dirty="0">
                <a:solidFill>
                  <a:srgbClr val="C00000"/>
                </a:solidFill>
              </a:rPr>
              <a:t>2 Febbraio 2018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857752" y="6286520"/>
            <a:ext cx="4000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 </a:t>
            </a:r>
            <a:r>
              <a:rPr lang="it-IT" sz="1400" dirty="0">
                <a:solidFill>
                  <a:srgbClr val="7030A0"/>
                </a:solidFill>
              </a:rPr>
              <a:t>a cura dell’insegnante  Maria Eugenia </a:t>
            </a:r>
            <a:r>
              <a:rPr lang="it-IT" sz="1400" dirty="0" err="1">
                <a:solidFill>
                  <a:srgbClr val="7030A0"/>
                </a:solidFill>
              </a:rPr>
              <a:t>Sorvillo</a:t>
            </a:r>
            <a:endParaRPr lang="it-IT" sz="1400" dirty="0">
              <a:solidFill>
                <a:srgbClr val="7030A0"/>
              </a:solidFill>
            </a:endParaRPr>
          </a:p>
        </p:txBody>
      </p:sp>
      <p:pic>
        <p:nvPicPr>
          <p:cNvPr id="4" name="Balla il burattino">
            <a:hlinkClick r:id="" action="ppaction://media"/>
            <a:extLst>
              <a:ext uri="{FF2B5EF4-FFF2-40B4-BE49-F238E27FC236}">
                <a16:creationId xmlns:a16="http://schemas.microsoft.com/office/drawing/2014/main" id="{44CA74F3-B380-4FAD-A150-65283570D6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04648" y="720708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000">
        <p:plus/>
      </p:transition>
    </mc:Choice>
    <mc:Fallback>
      <p:transition spd="slow" advTm="6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6572296" cy="500066"/>
          </a:xfrm>
          <a:solidFill>
            <a:srgbClr val="00B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b="1" dirty="0">
                <a:solidFill>
                  <a:srgbClr val="FFC000"/>
                </a:solidFill>
              </a:rPr>
              <a:t>“Laboratorio </a:t>
            </a:r>
            <a:r>
              <a:rPr lang="it-IT" b="1" dirty="0" err="1">
                <a:solidFill>
                  <a:srgbClr val="FFC000"/>
                </a:solidFill>
              </a:rPr>
              <a:t>Burattinando</a:t>
            </a:r>
            <a:r>
              <a:rPr lang="it-IT" b="1" dirty="0">
                <a:solidFill>
                  <a:srgbClr val="FFC000"/>
                </a:solidFill>
              </a:rPr>
              <a:t>”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5500726"/>
          </a:xfrm>
        </p:spPr>
        <p:txBody>
          <a:bodyPr>
            <a:noAutofit/>
          </a:bodyPr>
          <a:lstStyle/>
          <a:p>
            <a:pPr marL="0" algn="just" fontAlgn="base">
              <a:buNone/>
            </a:pPr>
            <a:r>
              <a:rPr lang="it-IT" sz="1400" dirty="0">
                <a:solidFill>
                  <a:srgbClr val="002060"/>
                </a:solidFill>
              </a:rPr>
              <a:t>I burattini sono uno strumento educativo, comunicativo e spesso terapeutico, intesi come "oggetti </a:t>
            </a:r>
            <a:r>
              <a:rPr lang="it-IT" sz="1400" dirty="0" err="1">
                <a:solidFill>
                  <a:srgbClr val="002060"/>
                </a:solidFill>
              </a:rPr>
              <a:t>transizionali</a:t>
            </a:r>
            <a:r>
              <a:rPr lang="it-IT" sz="1400" dirty="0">
                <a:solidFill>
                  <a:srgbClr val="002060"/>
                </a:solidFill>
              </a:rPr>
              <a:t>"; attraverso la costruzione e l’animazione degli stessi si può ottenere un dialogo e una partecipazione reale. La costruzione riuscita di un oggetto è per l’alunno la migliore dimostrazione di una sua strutturazione, di un suo controllo sulla realtà, e, impersonandolo, egli riesce a far emergere anche attitudini e conflitti nascosti o comunque non espressi. </a:t>
            </a:r>
          </a:p>
          <a:p>
            <a:pPr marL="0" algn="just" fontAlgn="base">
              <a:buNone/>
            </a:pPr>
            <a:r>
              <a:rPr lang="it-IT" sz="1400" dirty="0">
                <a:solidFill>
                  <a:srgbClr val="002060"/>
                </a:solidFill>
              </a:rPr>
              <a:t>Obiettivi del Laboratorio: - Coinvolgimento dei bambini attraverso giochi di interazione, creatività, comunicazione e improvvisazione in un clima di non giudizio; - Conoscenza, apprendimento, manipolazione e padronanza dei diversi materiali sia in senso funzionale che espressivo; - Potenziamento capacità espressive, creative del singolo all’interno del gruppo e del gruppo stesso. </a:t>
            </a:r>
          </a:p>
          <a:p>
            <a:pPr marL="0" algn="just" fontAlgn="base">
              <a:buNone/>
            </a:pPr>
            <a:r>
              <a:rPr lang="it-IT" sz="1400" dirty="0">
                <a:solidFill>
                  <a:srgbClr val="002060"/>
                </a:solidFill>
              </a:rPr>
              <a:t>Il laboratorio prevede tre fasi di attuazione: Fase 1) Gli alunni sono spettatori di uno spettacolo di burattini inedito. Protagonisti dello spettacolo, sono i personaggi classici del teatrino dei burattini (Pulcinella, Arlecchino ed altri). Fase 2) In questa fase vengono illustrati i vari tipi di teatro di figura esistenti. I bambini potranno vedere e toccare con mano i burattini, osservandone i materiali ed i costumi. Fase 3) I bambini realizzano il proprio burattino. Guidati da alcuni esperti i bambini iniziano un affascinante viaggio attraverso il mondo dei burattini ideando e personalizzando con fantasia le figure da realizzare. Individuati i personaggi si passa alla loro creazione secondo le principali regole costruttive del teatro dei burattini: le teste sono realizzate con sfere di polistirolo, il vestito è in </a:t>
            </a:r>
            <a:r>
              <a:rPr lang="it-IT" sz="1400" dirty="0" err="1">
                <a:solidFill>
                  <a:srgbClr val="002060"/>
                </a:solidFill>
              </a:rPr>
              <a:t>tnt</a:t>
            </a:r>
            <a:r>
              <a:rPr lang="it-IT" sz="1400" dirty="0">
                <a:solidFill>
                  <a:srgbClr val="002060"/>
                </a:solidFill>
              </a:rPr>
              <a:t>. I bambini  assemblano il proprio burattino, applicando capelli, mani, bottoni, passamanerie e tutti gli accessori. Al termine del laboratorio ogni alunno ha in regalo il burattino da lui realizzato da portare a casa per inventare tante belle storie. </a:t>
            </a:r>
          </a:p>
          <a:p>
            <a:pPr marL="0" algn="just" fontAlgn="base">
              <a:buNone/>
            </a:pPr>
            <a:r>
              <a:rPr lang="it-IT" sz="1400" dirty="0">
                <a:solidFill>
                  <a:srgbClr val="002060"/>
                </a:solidFill>
              </a:rPr>
              <a:t>I bambini sono rimasti affascinati dalle storie dei vari personaggi e  dalla loro stessa capacità di creare con le proprie manine burattini semplici e simpatici </a:t>
            </a:r>
            <a:r>
              <a:rPr lang="it-IT" sz="1400" dirty="0" err="1">
                <a:solidFill>
                  <a:srgbClr val="002060"/>
                </a:solidFill>
              </a:rPr>
              <a:t>perchè</a:t>
            </a:r>
            <a:r>
              <a:rPr lang="it-IT" sz="1400" dirty="0">
                <a:solidFill>
                  <a:srgbClr val="002060"/>
                </a:solidFill>
              </a:rPr>
              <a:t>  il burattino è adattissimo  per giocare,  in quanto è un oggetto po’  vero, un oggetto  piccolo, a misura di bambino e che risveglia nei piccoli capacità e creatività come un gioco nel quale si comunica, si impara e ovviamente ci si diverte.</a:t>
            </a:r>
          </a:p>
          <a:p>
            <a:pPr marL="0" algn="just" fontAlgn="base">
              <a:buNone/>
            </a:pPr>
            <a:endParaRPr lang="it-IT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6000">
        <p15:prstTrans prst="curtains"/>
      </p:transition>
    </mc:Choice>
    <mc:Fallback>
      <p:transition spd="slow" advClick="0" advTm="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6072230" cy="785818"/>
          </a:xfr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/>
              <a:t>Spettacolo di burattini</a:t>
            </a:r>
          </a:p>
        </p:txBody>
      </p:sp>
      <p:pic>
        <p:nvPicPr>
          <p:cNvPr id="7" name="Segnaposto contenuto 6" descr="IMG_20180202_10314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428736"/>
            <a:ext cx="3393315" cy="452596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Segnaposto contenuto 8" descr="IMG_20180202_104258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429256" y="2000240"/>
            <a:ext cx="3393302" cy="452596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6000">
        <p15:prstTrans prst="prestige"/>
      </p:transition>
    </mc:Choice>
    <mc:Fallback>
      <p:transition spd="slow" advClick="0" advTm="6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3600" dirty="0"/>
              <a:t>Avventure tra Pulcinella e Diavoletto</a:t>
            </a:r>
          </a:p>
        </p:txBody>
      </p:sp>
      <p:pic>
        <p:nvPicPr>
          <p:cNvPr id="21" name="Segnaposto contenuto 20" descr="IMG_20180202_10364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571612"/>
            <a:ext cx="3394472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Segnaposto contenuto 23" descr="IMG_20180202_10363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86380" y="1785926"/>
            <a:ext cx="3394024" cy="45259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6000">
        <p14:flash/>
      </p:transition>
    </mc:Choice>
    <mc:Fallback>
      <p:transition spd="slow" advClick="0" advTm="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71670" y="285728"/>
            <a:ext cx="5214974" cy="714380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7030A0"/>
                </a:solidFill>
              </a:rPr>
              <a:t>Spettatori attenti </a:t>
            </a:r>
          </a:p>
        </p:txBody>
      </p:sp>
      <p:pic>
        <p:nvPicPr>
          <p:cNvPr id="8" name="Segnaposto contenuto 7" descr="IMG_20180202_10302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57818" y="1714488"/>
            <a:ext cx="3394472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Segnaposto contenuto 9" descr="IMG_20180202_103135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57158" y="1285860"/>
            <a:ext cx="3394472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7000">
        <p15:prstTrans prst="fracture"/>
      </p:transition>
    </mc:Choice>
    <mc:Fallback>
      <p:transition spd="slow" advClick="0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57356" y="214290"/>
            <a:ext cx="5429288" cy="71438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/>
              <a:t>Passerella di burattini</a:t>
            </a:r>
          </a:p>
        </p:txBody>
      </p:sp>
      <p:pic>
        <p:nvPicPr>
          <p:cNvPr id="6" name="Segnaposto contenuto 5" descr="IMG_20180202_1050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357298"/>
            <a:ext cx="3394472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Segnaposto contenuto 8" descr="IMG_20180202_10574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29256" y="2000240"/>
            <a:ext cx="3395459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7000">
        <p15:prstTrans prst="prestige"/>
      </p:transition>
    </mc:Choice>
    <mc:Fallback>
      <p:transition spd="slow" advClick="0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786478" cy="796908"/>
          </a:xfr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/>
              <a:t>Intenti ad ascoltare </a:t>
            </a:r>
          </a:p>
        </p:txBody>
      </p:sp>
      <p:pic>
        <p:nvPicPr>
          <p:cNvPr id="7" name="Segnaposto contenuto 6" descr="IMG_20180202_1043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2983" y="1600200"/>
            <a:ext cx="6278033" cy="47085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7000">
        <p14:vortex dir="r"/>
      </p:transition>
    </mc:Choice>
    <mc:Fallback>
      <p:transition spd="slow" advClick="0" advTm="7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85918" y="357166"/>
            <a:ext cx="5715040" cy="642942"/>
          </a:xfr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00B050"/>
                </a:solidFill>
              </a:rPr>
              <a:t>Domande e curiosità</a:t>
            </a:r>
          </a:p>
        </p:txBody>
      </p:sp>
      <p:pic>
        <p:nvPicPr>
          <p:cNvPr id="6" name="Segnaposto contenuto 5" descr="IMG_20180202_10515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928802"/>
            <a:ext cx="4038600" cy="30292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Segnaposto contenuto 12" descr="IMG_20180202_10343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0628" y="2143116"/>
            <a:ext cx="3394472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7000">
        <p14:shred/>
      </p:transition>
    </mc:Choice>
    <mc:Fallback>
      <p:transition spd="slow" advClick="0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it-IT" dirty="0"/>
              <a:t>Tutti al tavolo delle attività</a:t>
            </a:r>
          </a:p>
        </p:txBody>
      </p:sp>
      <p:pic>
        <p:nvPicPr>
          <p:cNvPr id="8" name="Segnaposto contenuto 7" descr="IMG_20180202_11075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571612"/>
            <a:ext cx="3394472" cy="4525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Segnaposto contenuto 9" descr="IMG_20180202_111215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286380" y="2143116"/>
            <a:ext cx="3394472" cy="4525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7000">
        <p14:glitter pattern="hexagon"/>
      </p:transition>
    </mc:Choice>
    <mc:Fallback>
      <p:transition spd="slow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2000232" y="285728"/>
            <a:ext cx="5072098" cy="857256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4000" dirty="0"/>
              <a:t>Aiutati dagli esperti </a:t>
            </a:r>
          </a:p>
        </p:txBody>
      </p:sp>
      <p:pic>
        <p:nvPicPr>
          <p:cNvPr id="6" name="Segnaposto contenuto 5" descr="IMG_20180202_1138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Segnaposto contenuto 8" descr="IMG_20180202_1140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7000">
        <p15:prstTrans prst="wind"/>
      </p:transition>
    </mc:Choice>
    <mc:Fallback>
      <p:transition spd="slow" advClick="0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571604" y="285728"/>
            <a:ext cx="6500858" cy="7254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dirty="0"/>
              <a:t>Maschietti e femminucce</a:t>
            </a:r>
          </a:p>
        </p:txBody>
      </p:sp>
      <p:pic>
        <p:nvPicPr>
          <p:cNvPr id="7" name="Segnaposto contenuto 6" descr="IMG_20180202_1156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571612"/>
            <a:ext cx="3394472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Segnaposto contenuto 7" descr="IMG_20180202_11450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2643182"/>
            <a:ext cx="4038600" cy="3028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7000">
        <p:dissolve/>
      </p:transition>
    </mc:Choice>
    <mc:Fallback>
      <p:transition spd="slow" advClick="0" advTm="7000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/>
              <a:t>Con perline, bottoni e accessori vari</a:t>
            </a:r>
          </a:p>
        </p:txBody>
      </p:sp>
      <p:pic>
        <p:nvPicPr>
          <p:cNvPr id="6" name="Segnaposto contenuto 5" descr="IMG_20180202_11131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Segnaposto contenuto 7" descr="IMG_20180202_11132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14942" y="1714488"/>
            <a:ext cx="3394472" cy="45259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 advTm="7000">
        <p15:prstTrans prst="origami"/>
      </p:transition>
    </mc:Choice>
    <mc:Fallback>
      <p:transition spd="slow" advClick="0" advTm="7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358114" cy="79690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/>
              <a:t>Ognuno secondo il suo gusto</a:t>
            </a:r>
          </a:p>
        </p:txBody>
      </p:sp>
      <p:pic>
        <p:nvPicPr>
          <p:cNvPr id="7" name="Segnaposto contenuto 6" descr="IMG_20180202_1115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643050"/>
            <a:ext cx="3394472" cy="45259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Segnaposto contenuto 9" descr="IMG_20180202_11253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72132" y="1928802"/>
            <a:ext cx="3394472" cy="45259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000">
        <p15:prstTrans prst="crush"/>
      </p:transition>
    </mc:Choice>
    <mc:Fallback>
      <p:transition spd="slow" advClick="0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1928794" y="285728"/>
            <a:ext cx="5786478" cy="64294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/>
              <a:t>Realizza il suo burattino</a:t>
            </a:r>
          </a:p>
        </p:txBody>
      </p:sp>
      <p:pic>
        <p:nvPicPr>
          <p:cNvPr id="7" name="Segnaposto contenuto 6" descr="IMG_20180202_1138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714488"/>
            <a:ext cx="4038600" cy="3028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Segnaposto contenuto 9" descr="IMG_20180202_1115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86380" y="1857364"/>
            <a:ext cx="3394472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6000">
        <p14:shred/>
      </p:transition>
    </mc:Choice>
    <mc:Fallback>
      <p:transition spd="slow" advClick="0" advTm="6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2000232" y="214290"/>
            <a:ext cx="5643602" cy="100013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Sezione A</a:t>
            </a:r>
          </a:p>
        </p:txBody>
      </p:sp>
      <p:pic>
        <p:nvPicPr>
          <p:cNvPr id="6" name="Segnaposto contenuto 5" descr="IMG_20180202_1133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785926"/>
            <a:ext cx="6278033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000232" y="357166"/>
            <a:ext cx="5429288" cy="868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Sezione B</a:t>
            </a:r>
          </a:p>
        </p:txBody>
      </p:sp>
      <p:pic>
        <p:nvPicPr>
          <p:cNvPr id="6" name="Segnaposto contenuto 5" descr="IMG_20180202_1154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785926"/>
            <a:ext cx="6277389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7000">
        <p14:ripple/>
      </p:transition>
    </mc:Choice>
    <mc:Fallback>
      <p:transition spd="slow" advClick="0" advTm="7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857356" y="357166"/>
            <a:ext cx="5643602" cy="9397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Sezione C</a:t>
            </a:r>
          </a:p>
        </p:txBody>
      </p:sp>
      <p:pic>
        <p:nvPicPr>
          <p:cNvPr id="5" name="Segnaposto contenuto 4" descr="IMG_20180202_1210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714488"/>
            <a:ext cx="6276976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7000">
        <p15:prstTrans prst="prestige"/>
      </p:transition>
    </mc:Choice>
    <mc:Fallback>
      <p:transition spd="slow" advClick="0" advTm="7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000232" y="285728"/>
            <a:ext cx="5429288" cy="10001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Sezione D</a:t>
            </a:r>
          </a:p>
        </p:txBody>
      </p:sp>
      <p:pic>
        <p:nvPicPr>
          <p:cNvPr id="6" name="Segnaposto contenuto 5" descr="IMG_20180202_1130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785926"/>
            <a:ext cx="6275709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7000">
        <p14:window dir="vert"/>
      </p:transition>
    </mc:Choice>
    <mc:Fallback>
      <p:transition spd="slow" advClick="0" advTm="7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000232" y="285728"/>
            <a:ext cx="5500726" cy="101122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Sezione E</a:t>
            </a:r>
          </a:p>
        </p:txBody>
      </p:sp>
      <p:pic>
        <p:nvPicPr>
          <p:cNvPr id="6" name="Segnaposto contenuto 5" descr="IMG_20180202_11422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00166" y="1857364"/>
            <a:ext cx="6278629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Balla il burattino">
            <a:hlinkClick r:id="" action="ppaction://media"/>
            <a:extLst>
              <a:ext uri="{FF2B5EF4-FFF2-40B4-BE49-F238E27FC236}">
                <a16:creationId xmlns:a16="http://schemas.microsoft.com/office/drawing/2014/main" id="{C411FFBE-6327-4795-A15C-288764877B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32640" y="692696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Tm="7000">
        <p15:prstTrans prst="drape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tice">
  <a:themeElements>
    <a:clrScheme name="Ve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e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e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</TotalTime>
  <Words>432</Words>
  <Application>Microsoft Office PowerPoint</Application>
  <PresentationFormat>Presentazione su schermo (4:3)</PresentationFormat>
  <Paragraphs>27</Paragraphs>
  <Slides>19</Slides>
  <Notes>1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6" baseType="lpstr">
      <vt:lpstr>Book Antiqua</vt:lpstr>
      <vt:lpstr>Calibri</vt:lpstr>
      <vt:lpstr>Lucida Sans</vt:lpstr>
      <vt:lpstr>Wingdings</vt:lpstr>
      <vt:lpstr>Wingdings 2</vt:lpstr>
      <vt:lpstr>Wingdings 3</vt:lpstr>
      <vt:lpstr>Vertice</vt:lpstr>
      <vt:lpstr>Scuola dell’Infanzia  di San Gregorio Magno</vt:lpstr>
      <vt:lpstr>“Laboratorio Burattinando”</vt:lpstr>
      <vt:lpstr>Spettacolo di burattini</vt:lpstr>
      <vt:lpstr>Avventure tra Pulcinella e Diavoletto</vt:lpstr>
      <vt:lpstr>Spettatori attenti </vt:lpstr>
      <vt:lpstr>Passerella di burattini</vt:lpstr>
      <vt:lpstr>Intenti ad ascoltare </vt:lpstr>
      <vt:lpstr>Domande e curiosità</vt:lpstr>
      <vt:lpstr>Tutti al tavolo delle attività</vt:lpstr>
      <vt:lpstr>Aiutati dagli esperti </vt:lpstr>
      <vt:lpstr>Maschietti e femminucce</vt:lpstr>
      <vt:lpstr>Con perline, bottoni e accessori vari</vt:lpstr>
      <vt:lpstr>Ognuno secondo il suo gusto</vt:lpstr>
      <vt:lpstr>Realizza il suo burattino</vt:lpstr>
      <vt:lpstr>Sezione A</vt:lpstr>
      <vt:lpstr>Sezione B</vt:lpstr>
      <vt:lpstr>Sezione C</vt:lpstr>
      <vt:lpstr>Sezione D</vt:lpstr>
      <vt:lpstr>Sezione 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Scuola dell’Infanzia di San Gregorio Magno</dc:title>
  <dc:creator>user</dc:creator>
  <cp:lastModifiedBy>Eugenia Sorvillo</cp:lastModifiedBy>
  <cp:revision>144</cp:revision>
  <dcterms:created xsi:type="dcterms:W3CDTF">2016-11-16T19:30:56Z</dcterms:created>
  <dcterms:modified xsi:type="dcterms:W3CDTF">2018-02-13T19:19:30Z</dcterms:modified>
</cp:coreProperties>
</file>