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80" r:id="rId7"/>
    <p:sldId id="282" r:id="rId8"/>
    <p:sldId id="285" r:id="rId9"/>
    <p:sldId id="281" r:id="rId10"/>
    <p:sldId id="261" r:id="rId11"/>
    <p:sldId id="262" r:id="rId12"/>
    <p:sldId id="264" r:id="rId13"/>
    <p:sldId id="277" r:id="rId14"/>
    <p:sldId id="278" r:id="rId15"/>
    <p:sldId id="287" r:id="rId16"/>
    <p:sldId id="286" r:id="rId17"/>
    <p:sldId id="283" r:id="rId18"/>
    <p:sldId id="275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00FF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6" autoAdjust="0"/>
    <p:restoredTop sz="94638" autoAdjust="0"/>
  </p:normalViewPr>
  <p:slideViewPr>
    <p:cSldViewPr>
      <p:cViewPr varScale="1">
        <p:scale>
          <a:sx n="81" d="100"/>
          <a:sy n="81" d="100"/>
        </p:scale>
        <p:origin x="155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E6750-537B-4775-BEA2-B882103ACA53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2EB6A-FFC9-402E-A849-21D3329DEB8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2EB6A-FFC9-402E-A849-21D3329DEB8C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2EB6A-FFC9-402E-A849-21D3329DEB8C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it-IT">
                <a:solidFill>
                  <a:schemeClr val="lt1"/>
                </a:solidFill>
                <a:latin typeface="+mn-lt"/>
                <a:ea typeface="+mn-ea"/>
                <a:cs typeface="+mn-cs"/>
              </a:rPr>
              <a:t>Fare clic sull'icona per inserire un'immagine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13/02/2018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ransition>
    <p:newsflash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72400" cy="1000133"/>
          </a:xfr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sz="3600" dirty="0">
                <a:solidFill>
                  <a:schemeClr val="tx1"/>
                </a:solidFill>
              </a:rPr>
              <a:t>Scuola dell’Infanzia di San Gregorio Magno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71538" y="3500438"/>
            <a:ext cx="7072362" cy="1143008"/>
          </a:xfrm>
          <a:solidFill>
            <a:srgbClr val="7030A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it-IT" sz="3600" b="1" dirty="0">
                <a:solidFill>
                  <a:srgbClr val="FFFF00"/>
                </a:solidFill>
              </a:rPr>
              <a:t>“Festa in maschera”</a:t>
            </a:r>
          </a:p>
          <a:p>
            <a:pPr algn="ctr"/>
            <a:r>
              <a:rPr lang="it-IT" b="1" dirty="0">
                <a:solidFill>
                  <a:srgbClr val="FFFF00"/>
                </a:solidFill>
              </a:rPr>
              <a:t>9 Febbraio 2018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286248" y="6000768"/>
            <a:ext cx="4572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 </a:t>
            </a:r>
            <a:r>
              <a:rPr lang="it-IT" sz="1400" dirty="0">
                <a:solidFill>
                  <a:schemeClr val="bg1"/>
                </a:solidFill>
              </a:rPr>
              <a:t>a cura dell’insegnante  Maria Eugenia </a:t>
            </a:r>
            <a:r>
              <a:rPr lang="it-IT" sz="1400" dirty="0" err="1">
                <a:solidFill>
                  <a:schemeClr val="bg1"/>
                </a:solidFill>
              </a:rPr>
              <a:t>Sorvillo</a:t>
            </a:r>
            <a:endParaRPr lang="it-IT" sz="1400" dirty="0">
              <a:solidFill>
                <a:schemeClr val="bg1"/>
              </a:solidFill>
            </a:endParaRPr>
          </a:p>
        </p:txBody>
      </p:sp>
      <p:pic>
        <p:nvPicPr>
          <p:cNvPr id="4" name="02 Traccia 2">
            <a:hlinkClick r:id="" action="ppaction://media"/>
            <a:extLst>
              <a:ext uri="{FF2B5EF4-FFF2-40B4-BE49-F238E27FC236}">
                <a16:creationId xmlns:a16="http://schemas.microsoft.com/office/drawing/2014/main" id="{0F6F6A83-E09D-43C6-9D56-DF163F2C4D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76656" y="764704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00232" y="500042"/>
            <a:ext cx="5143536" cy="64294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b="1" dirty="0">
                <a:solidFill>
                  <a:srgbClr val="FFC000"/>
                </a:solidFill>
              </a:rPr>
              <a:t>Festa di Carnevale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4572032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it-IT" sz="4800" dirty="0"/>
              <a:t> </a:t>
            </a:r>
          </a:p>
          <a:p>
            <a:pPr algn="just">
              <a:buNone/>
            </a:pPr>
            <a:r>
              <a:rPr lang="it-IT" sz="5600" dirty="0">
                <a:solidFill>
                  <a:srgbClr val="FFFF00"/>
                </a:solidFill>
                <a:latin typeface="Bodoni MT Black" pitchFamily="18" charset="0"/>
              </a:rPr>
              <a:t>Il </a:t>
            </a:r>
            <a:r>
              <a:rPr lang="it-IT" sz="5600" i="1" dirty="0">
                <a:solidFill>
                  <a:srgbClr val="FFFF00"/>
                </a:solidFill>
                <a:latin typeface="Bodoni MT Black" pitchFamily="18" charset="0"/>
              </a:rPr>
              <a:t>Carnevale</a:t>
            </a:r>
            <a:r>
              <a:rPr lang="it-IT" sz="5600" dirty="0">
                <a:solidFill>
                  <a:srgbClr val="FFFF00"/>
                </a:solidFill>
                <a:latin typeface="Bodoni MT Black" pitchFamily="18" charset="0"/>
              </a:rPr>
              <a:t>, non c’è festa più allegra per i bambini! </a:t>
            </a:r>
          </a:p>
          <a:p>
            <a:pPr algn="just">
              <a:buNone/>
            </a:pPr>
            <a:r>
              <a:rPr lang="it-IT" sz="5600" dirty="0">
                <a:solidFill>
                  <a:srgbClr val="FFFF00"/>
                </a:solidFill>
                <a:latin typeface="Bodoni MT Black" pitchFamily="18" charset="0"/>
              </a:rPr>
              <a:t> La festa di Carnevale offre l'occasione ideale per rendere il bambino " vero protagonista" nell'esperienza </a:t>
            </a:r>
            <a:r>
              <a:rPr lang="it-IT" sz="5600" dirty="0" err="1">
                <a:solidFill>
                  <a:srgbClr val="FFFF00"/>
                </a:solidFill>
                <a:latin typeface="Bodoni MT Black" pitchFamily="18" charset="0"/>
              </a:rPr>
              <a:t>educativo-didattica</a:t>
            </a:r>
            <a:r>
              <a:rPr lang="it-IT" sz="5600" dirty="0">
                <a:solidFill>
                  <a:srgbClr val="FFFF00"/>
                </a:solidFill>
                <a:latin typeface="Bodoni MT Black" pitchFamily="18" charset="0"/>
              </a:rPr>
              <a:t>, il bambino,infatti, assume un ruolo attivo in ogni fase progettuale: dalla costruzione della propria mascherina carnevalesca all'allestimento della festa del carnevale, inoltre, viene coinvolto non solo nell'attività manuale ma anche in attività ludiche e </a:t>
            </a:r>
            <a:r>
              <a:rPr lang="it-IT" sz="5600" dirty="0" err="1">
                <a:solidFill>
                  <a:srgbClr val="FFFF00"/>
                </a:solidFill>
                <a:latin typeface="Bodoni MT Black" pitchFamily="18" charset="0"/>
              </a:rPr>
              <a:t>drammatico-teatrali</a:t>
            </a:r>
            <a:r>
              <a:rPr lang="it-IT" sz="5600" dirty="0">
                <a:solidFill>
                  <a:srgbClr val="FFFF00"/>
                </a:solidFill>
                <a:latin typeface="Bodoni MT Black" pitchFamily="18" charset="0"/>
              </a:rPr>
              <a:t>, che consentono allo stesso la piena espressione di immagini, sentimenti, emozioni. </a:t>
            </a:r>
          </a:p>
          <a:p>
            <a:pPr algn="just">
              <a:buNone/>
            </a:pPr>
            <a:r>
              <a:rPr lang="it-IT" sz="5600" dirty="0">
                <a:solidFill>
                  <a:srgbClr val="FFFF00"/>
                </a:solidFill>
                <a:latin typeface="Bodoni MT Black" pitchFamily="18" charset="0"/>
              </a:rPr>
              <a:t>Il Carnevale è una festa che suscita allegria e curiosità, offre numerose opportunità per acquisire la padronanza dei mezzi e delle tecniche che rendono il bambino capace di esprimersi in vari codici.</a:t>
            </a:r>
          </a:p>
          <a:p>
            <a:pPr algn="just">
              <a:buNone/>
            </a:pPr>
            <a:r>
              <a:rPr lang="it-IT" sz="5600" dirty="0">
                <a:solidFill>
                  <a:srgbClr val="FFFF00"/>
                </a:solidFill>
                <a:latin typeface="Bodoni MT Black" pitchFamily="18" charset="0"/>
              </a:rPr>
              <a:t>I bambini si sentono attivi ed allegri, desiderosi di giocare e di stare insieme, di mascherarsi, truccarsi, drammatizzare, scherzare, divertirsi con maschere, feste ed </a:t>
            </a:r>
            <a:r>
              <a:rPr lang="it-IT" sz="5600" b="1" dirty="0">
                <a:solidFill>
                  <a:srgbClr val="FFFF00"/>
                </a:solidFill>
                <a:latin typeface="Bodoni MT Black" pitchFamily="18" charset="0"/>
              </a:rPr>
              <a:t>animazioni. </a:t>
            </a:r>
          </a:p>
          <a:p>
            <a:pPr algn="just">
              <a:buNone/>
            </a:pPr>
            <a:r>
              <a:rPr lang="it-IT" sz="5600" b="1" dirty="0">
                <a:solidFill>
                  <a:srgbClr val="FFFF00"/>
                </a:solidFill>
                <a:latin typeface="Bodoni MT Black" pitchFamily="18" charset="0"/>
              </a:rPr>
              <a:t>La festa di Carnevale nasce dal desiderio di vivere momenti di festa e di fantasia. Il valore che si intende perseguire è il «divertirsi e il fare insieme». Sempre facendo ricorso all'aspetto ludico, sono stati coinvolti i bambini in conversazioni di gruppo sul "Carnevale". Hanno ascoltato musiche allegre e si sono divertiti lanciando coriandoli e stelle filanti. Grazie ai coriandoli i bambini hanno </a:t>
            </a:r>
            <a:r>
              <a:rPr lang="it-IT" sz="5600" dirty="0">
                <a:solidFill>
                  <a:srgbClr val="FFFF00"/>
                </a:solidFill>
                <a:latin typeface="Bodoni MT Black" pitchFamily="18" charset="0"/>
              </a:rPr>
              <a:t>vissuto momenti di gioco spontaneo e guidato.</a:t>
            </a:r>
          </a:p>
          <a:p>
            <a:pPr algn="just">
              <a:buNone/>
            </a:pPr>
            <a:r>
              <a:rPr lang="it-IT" sz="5600" dirty="0">
                <a:solidFill>
                  <a:srgbClr val="FFFF00"/>
                </a:solidFill>
                <a:latin typeface="Bodoni MT Black" pitchFamily="18" charset="0"/>
              </a:rPr>
              <a:t> Infatti, il 9 febbraio 2018, un tripudio di coriandoli, maschere, colori ha rallegrato il plesso di Via Giardino della Scuola dell’Infanzia. Giochi, balli,canti hanno visto protagonisti i bambini che così hanno svolto le attività didattiche conclusive del Carnevale</a:t>
            </a:r>
            <a:r>
              <a:rPr lang="it-IT" sz="5600" b="1" dirty="0">
                <a:solidFill>
                  <a:srgbClr val="FFFF00"/>
                </a:solidFill>
                <a:latin typeface="Bodoni MT Black" pitchFamily="18" charset="0"/>
              </a:rPr>
              <a:t>. </a:t>
            </a:r>
            <a:endParaRPr lang="it-IT" sz="5600" dirty="0">
              <a:solidFill>
                <a:srgbClr val="FFFF00"/>
              </a:solidFill>
              <a:latin typeface="Bodoni MT Black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endParaRPr lang="it-IT" sz="5600" b="1" dirty="0">
              <a:solidFill>
                <a:srgbClr val="00FF0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2000">
        <p15:prstTrans prst="curtains"/>
      </p:transition>
    </mc:Choice>
    <mc:Fallback>
      <p:transition spd="slow" advClick="0" advTm="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6286544" cy="785818"/>
          </a:xfr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dirty="0"/>
              <a:t>Spiderman a confronto</a:t>
            </a:r>
          </a:p>
        </p:txBody>
      </p:sp>
      <p:pic>
        <p:nvPicPr>
          <p:cNvPr id="7" name="Segnaposto contenuto 6" descr="IMG-20180209-WA003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1357298"/>
            <a:ext cx="2547228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Segnaposto contenuto 8" descr="IMG-20180209-WA006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99992" y="2105804"/>
            <a:ext cx="4038600" cy="3028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Bar dir="vert"/>
      </p:transition>
    </mc:Choice>
    <mc:Fallback>
      <p:transition spd="slow" advClick="0" advTm="5000">
        <p:randomBar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14546" y="357166"/>
            <a:ext cx="5357850" cy="714380"/>
          </a:xfr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/>
              <a:t>Boom di Minnie</a:t>
            </a:r>
          </a:p>
        </p:txBody>
      </p:sp>
      <p:pic>
        <p:nvPicPr>
          <p:cNvPr id="6" name="Segnaposto contenuto 5" descr="IMG-20180209-WA003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87624" y="1412776"/>
            <a:ext cx="2545854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Segnaposto contenuto 7" descr="IMG-20180209-WA0066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86380" y="1571612"/>
            <a:ext cx="3395411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14:flash/>
      </p:transition>
    </mc:Choice>
    <mc:Fallback>
      <p:transition spd="slow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57422" y="428604"/>
            <a:ext cx="5000660" cy="642942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4000" dirty="0"/>
              <a:t>Gemelle Topoline</a:t>
            </a:r>
          </a:p>
        </p:txBody>
      </p:sp>
      <p:pic>
        <p:nvPicPr>
          <p:cNvPr id="12" name="Segnaposto contenuto 11" descr="IMG-20180209-WA007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23528" y="1268760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Segnaposto contenuto 13" descr="IMG-20180209-WA007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92080" y="1903433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wipe/>
      </p:transition>
    </mc:Choice>
    <mc:Fallback>
      <p:transition spd="slow" advClick="0" advTm="5000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71670" y="285728"/>
            <a:ext cx="5286412" cy="642942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>
                <a:solidFill>
                  <a:srgbClr val="FFFF00"/>
                </a:solidFill>
              </a:rPr>
              <a:t>Maschere dal passato</a:t>
            </a:r>
          </a:p>
        </p:txBody>
      </p:sp>
      <p:pic>
        <p:nvPicPr>
          <p:cNvPr id="7" name="Segnaposto contenuto 6" descr="IMG-20180209-WA003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166018"/>
            <a:ext cx="2546642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Segnaposto contenuto 9" descr="IMG-20180209-WA0073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48064" y="1844824"/>
            <a:ext cx="3390460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pull/>
      </p:transition>
    </mc:Choice>
    <mc:Fallback>
      <p:transition spd="slow" advClick="0" advTm="5000">
        <p:pull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28728" y="571480"/>
            <a:ext cx="6357982" cy="642942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>
                <a:solidFill>
                  <a:srgbClr val="00FF00"/>
                </a:solidFill>
              </a:rPr>
              <a:t>Magie classiche e moderne</a:t>
            </a:r>
          </a:p>
        </p:txBody>
      </p:sp>
      <p:pic>
        <p:nvPicPr>
          <p:cNvPr id="12" name="Segnaposto contenuto 11" descr="IMG-20180209-WA003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04410" y="1600200"/>
            <a:ext cx="2544180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Segnaposto contenuto 13" descr="IMG-20180209-WA003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95581" y="1600200"/>
            <a:ext cx="2543837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000">
        <p14:ferris dir="l"/>
      </p:transition>
    </mc:Choice>
    <mc:Fallback>
      <p:transition spd="slow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00232" y="357166"/>
            <a:ext cx="4714908" cy="714380"/>
          </a:xfrm>
          <a:solidFill>
            <a:srgbClr val="00FFC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/>
              <a:t>Tutori dell’ordine</a:t>
            </a:r>
          </a:p>
        </p:txBody>
      </p:sp>
      <p:pic>
        <p:nvPicPr>
          <p:cNvPr id="8" name="Segnaposto contenuto 7" descr="IMG-20180209-WA0038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03573" y="1600200"/>
            <a:ext cx="2545854" cy="45259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Segnaposto contenuto 9" descr="IMG-20180209-WA006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694" y="1600200"/>
            <a:ext cx="3393612" cy="45259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000">
        <p14:prism isContent="1" isInverted="1"/>
      </p:transition>
    </mc:Choice>
    <mc:Fallback>
      <p:transition spd="slow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000232" y="428604"/>
            <a:ext cx="5000660" cy="642942"/>
          </a:xfr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/>
              <a:t>Regine e principesse</a:t>
            </a:r>
          </a:p>
        </p:txBody>
      </p:sp>
      <p:pic>
        <p:nvPicPr>
          <p:cNvPr id="6" name="Segnaposto contenuto 5" descr="IMG-20180209-WA0077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79264" y="1600200"/>
            <a:ext cx="3394472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Segnaposto contenuto 8" descr="IMG-20180209-WA0057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14876" y="2500306"/>
            <a:ext cx="4038600" cy="30296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000">
        <p14:window dir="vert"/>
      </p:transition>
    </mc:Choice>
    <mc:Fallback>
      <p:transition spd="slow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71604" y="642918"/>
            <a:ext cx="5929354" cy="71438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dirty="0"/>
              <a:t>Maschietti e femminucce</a:t>
            </a:r>
          </a:p>
        </p:txBody>
      </p:sp>
      <p:pic>
        <p:nvPicPr>
          <p:cNvPr id="8" name="Segnaposto contenuto 7" descr="IMG-20180209-WA005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772816"/>
            <a:ext cx="4038600" cy="30265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" name="Segnaposto contenuto 9" descr="IMG-20180209-WA005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18231" y="2780928"/>
            <a:ext cx="4038600" cy="30267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0166" y="357166"/>
            <a:ext cx="6143668" cy="796908"/>
          </a:xfr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dirty="0"/>
              <a:t>Tripudio di coriandoli</a:t>
            </a:r>
          </a:p>
        </p:txBody>
      </p:sp>
      <p:pic>
        <p:nvPicPr>
          <p:cNvPr id="7" name="Segnaposto contenuto 6" descr="IMG-20180209-WA007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648" y="1600200"/>
            <a:ext cx="3393703" cy="452596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" name="Segnaposto contenuto 9" descr="IMG-20180209-WA008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73550" y="1600200"/>
            <a:ext cx="3387899" cy="452596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split orient="vert"/>
      </p:transition>
    </mc:Choice>
    <mc:Fallback>
      <p:transition spd="slow" advClick="0" advTm="500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2357422" y="428604"/>
            <a:ext cx="4500594" cy="571504"/>
          </a:xfrm>
          <a:solidFill>
            <a:srgbClr val="FFC0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it-IT" sz="4000" dirty="0"/>
              <a:t>Tanta allegria</a:t>
            </a:r>
          </a:p>
        </p:txBody>
      </p:sp>
      <p:pic>
        <p:nvPicPr>
          <p:cNvPr id="10" name="Segnaposto contenuto 9" descr="IMG-20180209-WA002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6016" y="2348880"/>
            <a:ext cx="4038600" cy="371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Segnaposto contenuto 12" descr="IMG-20180209-WA0022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79512" y="1607331"/>
            <a:ext cx="4038600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push dir="u"/>
      </p:transition>
    </mc:Choice>
    <mc:Fallback>
      <p:transition spd="slow" advClick="0" advTm="5000"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571736" y="285728"/>
            <a:ext cx="4000528" cy="86834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800" dirty="0"/>
              <a:t>Sez. A</a:t>
            </a:r>
          </a:p>
        </p:txBody>
      </p:sp>
      <p:pic>
        <p:nvPicPr>
          <p:cNvPr id="6" name="Segnaposto contenuto 5" descr="IMG-20180209-WA006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9480" y="1600200"/>
            <a:ext cx="6285040" cy="4708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000">
        <p14:doors dir="vert"/>
      </p:transition>
    </mc:Choice>
    <mc:Fallback>
      <p:transition spd="slow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500298" y="285728"/>
            <a:ext cx="4214842" cy="10112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800" dirty="0"/>
              <a:t>Sez. B</a:t>
            </a:r>
          </a:p>
        </p:txBody>
      </p:sp>
      <p:pic>
        <p:nvPicPr>
          <p:cNvPr id="6" name="Segnaposto contenuto 5" descr="IMG-20180209-WA005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2983" y="1600200"/>
            <a:ext cx="6278033" cy="4708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000">
        <p14:conveyor dir="l"/>
      </p:transition>
    </mc:Choice>
    <mc:Fallback>
      <p:transition spd="slow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71736" y="214290"/>
            <a:ext cx="3857652" cy="101122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800" dirty="0"/>
              <a:t>Sez. C</a:t>
            </a:r>
          </a:p>
        </p:txBody>
      </p:sp>
      <p:pic>
        <p:nvPicPr>
          <p:cNvPr id="6" name="Segnaposto contenuto 5" descr="IMG-20180209-WA008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0496" y="1600200"/>
            <a:ext cx="6283008" cy="4708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ferris dir="l"/>
      </p:transition>
    </mc:Choice>
    <mc:Fallback>
      <p:transition spd="slow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71736" y="285728"/>
            <a:ext cx="4286280" cy="101122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800" dirty="0"/>
              <a:t>Sez. D</a:t>
            </a:r>
          </a:p>
        </p:txBody>
      </p:sp>
      <p:pic>
        <p:nvPicPr>
          <p:cNvPr id="6" name="Segnaposto contenuto 5" descr="IMG-20180209-WA004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2983" y="1600200"/>
            <a:ext cx="6278033" cy="4708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000">
        <p14:prism isContent="1" isInverted="1"/>
      </p:transition>
    </mc:Choice>
    <mc:Fallback>
      <p:transition spd="slow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14612" y="285728"/>
            <a:ext cx="3929090" cy="101122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800" dirty="0"/>
              <a:t>Sez. E</a:t>
            </a:r>
          </a:p>
        </p:txBody>
      </p:sp>
      <p:pic>
        <p:nvPicPr>
          <p:cNvPr id="6" name="Segnaposto contenuto 5" descr="IMG-20180209-WA006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5232" y="1600200"/>
            <a:ext cx="6273536" cy="4708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ageCurlDouble"/>
      </p:transition>
    </mc:Choice>
    <mc:Fallback>
      <p:transition spd="slow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57166"/>
            <a:ext cx="7562850" cy="59293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dissolve/>
      </p:transition>
    </mc:Choice>
    <mc:Fallback>
      <p:transition spd="slow" advClick="0" advTm="5000">
        <p:dissolv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tice">
  <a:themeElements>
    <a:clrScheme name="Ve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e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e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1259</TotalTime>
  <Words>69</Words>
  <Application>Microsoft Office PowerPoint</Application>
  <PresentationFormat>Presentazione su schermo (4:3)</PresentationFormat>
  <Paragraphs>29</Paragraphs>
  <Slides>18</Slides>
  <Notes>2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7" baseType="lpstr">
      <vt:lpstr>Berlin Sans FB Demi</vt:lpstr>
      <vt:lpstr>Bodoni MT Black</vt:lpstr>
      <vt:lpstr>Book Antiqua</vt:lpstr>
      <vt:lpstr>Calibri</vt:lpstr>
      <vt:lpstr>Lucida Sans</vt:lpstr>
      <vt:lpstr>Wingdings</vt:lpstr>
      <vt:lpstr>Wingdings 2</vt:lpstr>
      <vt:lpstr>Wingdings 3</vt:lpstr>
      <vt:lpstr>Vertice</vt:lpstr>
      <vt:lpstr>Scuola dell’Infanzia di San Gregorio Magno</vt:lpstr>
      <vt:lpstr>Festa di Carnevale</vt:lpstr>
      <vt:lpstr>Spiderman a confronto</vt:lpstr>
      <vt:lpstr>Boom di Minnie</vt:lpstr>
      <vt:lpstr>Gemelle Topoline</vt:lpstr>
      <vt:lpstr>Maschere dal passato</vt:lpstr>
      <vt:lpstr>Magie classiche e moderne</vt:lpstr>
      <vt:lpstr>Tutori dell’ordine</vt:lpstr>
      <vt:lpstr>Regine e principesse</vt:lpstr>
      <vt:lpstr>Maschietti e femminucce</vt:lpstr>
      <vt:lpstr>Tripudio di coriandoli</vt:lpstr>
      <vt:lpstr>Tanta allegria</vt:lpstr>
      <vt:lpstr>Sez. A</vt:lpstr>
      <vt:lpstr>Sez. B</vt:lpstr>
      <vt:lpstr>Sez. C</vt:lpstr>
      <vt:lpstr>Sez. D</vt:lpstr>
      <vt:lpstr>Sez. 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Scuola dell’Infanzia di San Gregorio Magno</dc:title>
  <dc:creator>user</dc:creator>
  <cp:lastModifiedBy>Eugenia Sorvillo</cp:lastModifiedBy>
  <cp:revision>174</cp:revision>
  <dcterms:created xsi:type="dcterms:W3CDTF">2016-11-16T19:30:56Z</dcterms:created>
  <dcterms:modified xsi:type="dcterms:W3CDTF">2018-02-13T19:04:34Z</dcterms:modified>
</cp:coreProperties>
</file>