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08" r:id="rId1"/>
  </p:sldMasterIdLst>
  <p:notesMasterIdLst>
    <p:notesMasterId r:id="rId27"/>
  </p:notesMasterIdLst>
  <p:sldIdLst>
    <p:sldId id="256" r:id="rId2"/>
    <p:sldId id="274" r:id="rId3"/>
    <p:sldId id="29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2" r:id="rId13"/>
    <p:sldId id="280" r:id="rId14"/>
    <p:sldId id="281" r:id="rId15"/>
    <p:sldId id="282" r:id="rId16"/>
    <p:sldId id="291" r:id="rId17"/>
    <p:sldId id="284" r:id="rId18"/>
    <p:sldId id="285" r:id="rId19"/>
    <p:sldId id="286" r:id="rId20"/>
    <p:sldId id="287" r:id="rId21"/>
    <p:sldId id="288" r:id="rId22"/>
    <p:sldId id="292" r:id="rId23"/>
    <p:sldId id="295" r:id="rId24"/>
    <p:sldId id="293" r:id="rId25"/>
    <p:sldId id="294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5" autoAdjust="0"/>
    <p:restoredTop sz="94638" autoAdjust="0"/>
  </p:normalViewPr>
  <p:slideViewPr>
    <p:cSldViewPr>
      <p:cViewPr varScale="1">
        <p:scale>
          <a:sx n="70" d="100"/>
          <a:sy n="70" d="100"/>
        </p:scale>
        <p:origin x="14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5C3CC-B4CB-4C96-B8C8-69757F9C663C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A3159-E59E-4737-B43A-F128BDF92F8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0249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A3159-E59E-4737-B43A-F128BDF92F8A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850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B6055F8-1D02-4417-9241-55C834FD9970}" type="datetimeFigureOut">
              <a:rPr lang="it-IT" smtClean="0"/>
              <a:pPr/>
              <a:t>22/06/2017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9" r:id="rId1"/>
    <p:sldLayoutId id="2147484910" r:id="rId2"/>
    <p:sldLayoutId id="2147484911" r:id="rId3"/>
    <p:sldLayoutId id="2147484912" r:id="rId4"/>
    <p:sldLayoutId id="2147484913" r:id="rId5"/>
    <p:sldLayoutId id="2147484914" r:id="rId6"/>
    <p:sldLayoutId id="2147484915" r:id="rId7"/>
    <p:sldLayoutId id="2147484916" r:id="rId8"/>
    <p:sldLayoutId id="2147484917" r:id="rId9"/>
    <p:sldLayoutId id="2147484918" r:id="rId10"/>
    <p:sldLayoutId id="21474849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1470025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chemeClr val="accent2"/>
                </a:solidFill>
                <a:latin typeface="Baskerville Old Face" pitchFamily="18" charset="0"/>
              </a:rPr>
              <a:t>Scuola Primaria di San Gregorio Magno</a:t>
            </a:r>
            <a:br>
              <a:rPr lang="it-IT" sz="3200" b="1" dirty="0" smtClean="0">
                <a:solidFill>
                  <a:schemeClr val="accent2"/>
                </a:solidFill>
                <a:latin typeface="Baskerville Old Face" pitchFamily="18" charset="0"/>
              </a:rPr>
            </a:br>
            <a:r>
              <a:rPr lang="it-IT" sz="3200" b="1" dirty="0" smtClean="0">
                <a:solidFill>
                  <a:schemeClr val="accent2"/>
                </a:solidFill>
                <a:latin typeface="Baskerville Old Face" pitchFamily="18" charset="0"/>
              </a:rPr>
              <a:t>Classi Quinte</a:t>
            </a:r>
            <a:endParaRPr lang="it-IT" sz="3200" b="1" dirty="0">
              <a:solidFill>
                <a:schemeClr val="accent2"/>
              </a:solidFill>
              <a:latin typeface="Baskerville Old Face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85786" y="4071942"/>
            <a:ext cx="6929486" cy="1357322"/>
          </a:xfr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dirty="0" smtClean="0">
                <a:solidFill>
                  <a:srgbClr val="0070C0"/>
                </a:solidFill>
              </a:rPr>
              <a:t>Modulo 2 “Laboratorio per l’approfondimento delle competenze di base linguistico/espressive”</a:t>
            </a:r>
          </a:p>
          <a:p>
            <a:pPr algn="ctr"/>
            <a:r>
              <a:rPr lang="it-IT" sz="1800" b="1" dirty="0" smtClean="0">
                <a:solidFill>
                  <a:schemeClr val="bg1">
                    <a:lumMod val="95000"/>
                  </a:schemeClr>
                </a:solidFill>
              </a:rPr>
              <a:t>Rappresentazione finale:</a:t>
            </a:r>
          </a:p>
          <a:p>
            <a:pPr algn="ctr"/>
            <a:r>
              <a:rPr lang="it-IT" sz="1800" b="1" dirty="0" smtClean="0">
                <a:solidFill>
                  <a:schemeClr val="bg1">
                    <a:lumMod val="95000"/>
                  </a:schemeClr>
                </a:solidFill>
              </a:rPr>
              <a:t>“Il viaggio del girasole”</a:t>
            </a:r>
            <a:endParaRPr lang="it-IT" sz="1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000364" y="6000768"/>
            <a:ext cx="571504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B0F0"/>
                </a:solidFill>
              </a:rPr>
              <a:t>      a cura della tutor Maria Eugenia </a:t>
            </a:r>
            <a:r>
              <a:rPr lang="it-IT" dirty="0" err="1" smtClean="0">
                <a:solidFill>
                  <a:srgbClr val="00B0F0"/>
                </a:solidFill>
              </a:rPr>
              <a:t>Sorvillo</a:t>
            </a:r>
            <a:endParaRPr lang="it-IT" dirty="0">
              <a:solidFill>
                <a:srgbClr val="00B0F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928934"/>
            <a:ext cx="5043541" cy="9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1. Il-Ballo-Del-Girasole-Zecchino-d_Or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76656" y="83818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4414" y="5500702"/>
            <a:ext cx="6715172" cy="51722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</a:rPr>
              <a:t>“Il viaggio del girasole”</a:t>
            </a:r>
            <a:endParaRPr lang="it-IT" sz="3200" b="1" dirty="0">
              <a:solidFill>
                <a:srgbClr val="FF0000"/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27474"/>
          </a:xfrm>
          <a:solidFill>
            <a:schemeClr val="accent2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it-IT" dirty="0" smtClean="0"/>
              <a:t> </a:t>
            </a:r>
          </a:p>
          <a:p>
            <a:pPr algn="just"/>
            <a:r>
              <a:rPr lang="it-IT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“Il Viaggio del Girasole” è  una divertente rappresentazione teatrale musicale che abbraccia diverse tematiche legate al rispetto degli altri e del mondo che ci circonda:  l’inquinamento e l’importanza del riciclaggio, il razzismo e gli atti di bullismo, la necessità della solidarietà e della pace, la possibilità dei giovani di poter cambiare la realtà.</a:t>
            </a:r>
          </a:p>
          <a:p>
            <a:pPr algn="just"/>
            <a:r>
              <a:rPr lang="it-IT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La trama, assolutamente coinvolgente e molto semplice da seguire si snoda attraverso un viaggio non si sa quanto immaginato, della piccola Melissa, in un mondo dominato da fate, streghe, spazzini, principi inventori, e farfalle che non sanno volare. La giovane protagonista desidera fortemente aggiustare un bellissimo girasole che ha perso i petali e che le è stato donato dalla nonna. Si ritrova in questo mondo di fantasia in compagnia di una buffa farfalla di nome </a:t>
            </a:r>
            <a:r>
              <a:rPr lang="it-IT" sz="1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Lisetta</a:t>
            </a:r>
            <a:r>
              <a:rPr lang="it-IT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che la guiderà alla ricerca di qualcuno che possa aiutarla a riparare il suo fiore. Nelle diverse fasi di questo cammino Melissa e </a:t>
            </a:r>
            <a:r>
              <a:rPr lang="it-IT" sz="1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Lisetta</a:t>
            </a:r>
            <a:r>
              <a:rPr lang="it-IT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si confrontano con personaggi fuori dal comune che  daranno loro preziosi consigli sul rispetto delle persone e dell’ambiente: </a:t>
            </a:r>
            <a:r>
              <a:rPr lang="it-IT" sz="1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Manuè</a:t>
            </a:r>
            <a:r>
              <a:rPr lang="it-IT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, un principe che non vuole fare il principe, ma l'inventore; la strega Brunella, convinta che la vera malvagità non sia quella delle streghe delle fiabe, ma di certe brutte realtà esistenti sulla Terra; alcuni Solda-Tini molto solerti che proteggono il Cigno della </a:t>
            </a:r>
            <a:r>
              <a:rPr lang="it-IT" sz="1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Pac</a:t>
            </a:r>
            <a:r>
              <a:rPr lang="it-IT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’è; </a:t>
            </a:r>
            <a:r>
              <a:rPr lang="it-IT" sz="1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Sandrino</a:t>
            </a:r>
            <a:r>
              <a:rPr lang="it-IT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, lo spazzino, esperto nel riciclare i rifiuti. Al termine del suo viaggio incantato, la piccola Melissa scoprirà il valore dell’amicizia e deciderà di donare la capacità di volare alla sua nuova amica, la farfallina </a:t>
            </a:r>
            <a:r>
              <a:rPr lang="it-IT" sz="1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Lisetta</a:t>
            </a:r>
            <a:r>
              <a:rPr lang="it-IT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, rinunciando alla possibilità di aggiustare il suo bel girasole.</a:t>
            </a:r>
          </a:p>
          <a:p>
            <a:pPr algn="just"/>
            <a:r>
              <a:rPr lang="it-IT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Un’importante morale sull’altruismo e sull’amicizia in una rappresentazione che tocca anche molti temi sociali, sempre attuali come, l’inquinamento e il rispetto per l’ambiente, la pace nel mondo, il razzismo e il rispetto per ogni essere umano; tematiche insomma che i bambini, devono assorbire per diventare portatori sani di questi valori.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6000">
        <p15:prstTrans prst="curtains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714348" y="5143512"/>
            <a:ext cx="7715304" cy="105156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 smtClean="0"/>
              <a:t>Dopo la lettura del copione …</a:t>
            </a:r>
            <a:br>
              <a:rPr lang="it-IT" dirty="0" smtClean="0"/>
            </a:br>
            <a:r>
              <a:rPr lang="it-IT" dirty="0" smtClean="0"/>
              <a:t>tante le proposte di modifica …</a:t>
            </a:r>
            <a:endParaRPr lang="it-IT" dirty="0"/>
          </a:p>
        </p:txBody>
      </p:sp>
      <p:pic>
        <p:nvPicPr>
          <p:cNvPr id="13" name="Segnaposto contenuto 12" descr="IMG_20170508_16092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14350" y="1249930"/>
            <a:ext cx="3932238" cy="2950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Segnaposto contenuto 13" descr="IMG_20170508_162247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56150" y="1250950"/>
            <a:ext cx="3930650" cy="2947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eelOff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2976" y="4985590"/>
            <a:ext cx="6929486" cy="1051560"/>
          </a:xfrm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2000" dirty="0" smtClean="0">
                <a:solidFill>
                  <a:srgbClr val="0070C0"/>
                </a:solidFill>
              </a:rPr>
              <a:t>Tra qualche dissenso … </a:t>
            </a:r>
            <a:br>
              <a:rPr lang="it-IT" sz="2000" dirty="0" smtClean="0">
                <a:solidFill>
                  <a:srgbClr val="0070C0"/>
                </a:solidFill>
              </a:rPr>
            </a:br>
            <a:r>
              <a:rPr lang="it-IT" sz="2000" dirty="0" smtClean="0">
                <a:solidFill>
                  <a:srgbClr val="0070C0"/>
                </a:solidFill>
              </a:rPr>
              <a:t>e qualche consiglio della maestra …</a:t>
            </a:r>
            <a:br>
              <a:rPr lang="it-IT" sz="2000" dirty="0" smtClean="0">
                <a:solidFill>
                  <a:srgbClr val="0070C0"/>
                </a:solidFill>
              </a:rPr>
            </a:br>
            <a:r>
              <a:rPr lang="it-IT" sz="2000" dirty="0" smtClean="0">
                <a:solidFill>
                  <a:srgbClr val="0070C0"/>
                </a:solidFill>
              </a:rPr>
              <a:t>il copione è rivisitato …</a:t>
            </a:r>
            <a:endParaRPr lang="it-IT" sz="2000" dirty="0">
              <a:solidFill>
                <a:srgbClr val="0070C0"/>
              </a:solidFill>
            </a:endParaRPr>
          </a:p>
        </p:txBody>
      </p:sp>
      <p:pic>
        <p:nvPicPr>
          <p:cNvPr id="8" name="Segnaposto contenuto 7" descr="IMG_20170508_16254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56150" y="1248814"/>
            <a:ext cx="3930650" cy="295226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Segnaposto contenuto 5" descr="IMG_20170508_162315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500034" y="857232"/>
            <a:ext cx="3932238" cy="294996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advClick="0" advTm="6000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28662" y="5500702"/>
            <a:ext cx="7286676" cy="607886"/>
          </a:xfrm>
          <a:solidFill>
            <a:schemeClr val="accent3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2800" dirty="0" smtClean="0">
                <a:solidFill>
                  <a:srgbClr val="00B0F0"/>
                </a:solidFill>
              </a:rPr>
              <a:t>Si passa poi alle coreografie dei balli …</a:t>
            </a:r>
            <a:endParaRPr lang="it-IT" sz="2800" dirty="0">
              <a:solidFill>
                <a:srgbClr val="00B0F0"/>
              </a:solidFill>
            </a:endParaRPr>
          </a:p>
        </p:txBody>
      </p:sp>
      <p:pic>
        <p:nvPicPr>
          <p:cNvPr id="8" name="Segnaposto contenuto 7" descr="IMG_20170508_16124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916832"/>
            <a:ext cx="3932238" cy="29491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Segnaposto contenuto 9" descr="IMG_20170508_161257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88024" y="836712"/>
            <a:ext cx="3930650" cy="29497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6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5786" y="5286388"/>
            <a:ext cx="7500990" cy="893638"/>
          </a:xfrm>
          <a:solidFill>
            <a:schemeClr val="tx2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C00000"/>
                </a:solidFill>
              </a:rPr>
              <a:t> con prese acrobatiche … e movimenti ad effetto … dando spazio alla creatività …</a:t>
            </a:r>
            <a:endParaRPr lang="it-IT" sz="2400" dirty="0">
              <a:solidFill>
                <a:srgbClr val="C00000"/>
              </a:solidFill>
            </a:endParaRPr>
          </a:p>
        </p:txBody>
      </p:sp>
      <p:pic>
        <p:nvPicPr>
          <p:cNvPr id="9" name="Segnaposto contenuto 8" descr="IMG_20170508_161300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56150" y="1250950"/>
            <a:ext cx="3930650" cy="2947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Segnaposto contenuto 6" descr="IMG_20170508_161245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514350" y="1251316"/>
            <a:ext cx="3932238" cy="2947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600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5786" y="5214950"/>
            <a:ext cx="7572428" cy="1071570"/>
          </a:xfr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/>
            </a:r>
            <a:br>
              <a:rPr lang="it-IT" sz="2400" dirty="0" smtClean="0">
                <a:solidFill>
                  <a:srgbClr val="FFFF00"/>
                </a:solidFill>
              </a:rPr>
            </a:br>
            <a:r>
              <a:rPr lang="it-IT" sz="2400" dirty="0" smtClean="0">
                <a:solidFill>
                  <a:srgbClr val="FFFF00"/>
                </a:solidFill>
              </a:rPr>
              <a:t>Ovviamente non potevano mancare le prove canore con tanto di microfoni improvvisati … </a:t>
            </a:r>
            <a:br>
              <a:rPr lang="it-IT" sz="2400" dirty="0" smtClean="0">
                <a:solidFill>
                  <a:srgbClr val="FFFF00"/>
                </a:solidFill>
              </a:rPr>
            </a:br>
            <a:endParaRPr lang="it-IT" sz="2400" dirty="0">
              <a:solidFill>
                <a:srgbClr val="FFFF00"/>
              </a:solidFill>
            </a:endParaRPr>
          </a:p>
        </p:txBody>
      </p:sp>
      <p:pic>
        <p:nvPicPr>
          <p:cNvPr id="7" name="Segnaposto contenuto 6" descr="IMG_20170508_16243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548976"/>
            <a:ext cx="3932238" cy="29501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Segnaposto contenuto 9" descr="IMG_20170508_163107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572000" y="836712"/>
            <a:ext cx="3930650" cy="29465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60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4414" y="5572140"/>
            <a:ext cx="6572296" cy="607886"/>
          </a:xfrm>
          <a:solidFill>
            <a:schemeClr val="tx2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800" dirty="0" smtClean="0">
                <a:solidFill>
                  <a:srgbClr val="00B050"/>
                </a:solidFill>
              </a:rPr>
              <a:t>Ultime prove in aula …</a:t>
            </a:r>
            <a:endParaRPr lang="it-IT" sz="2800" dirty="0">
              <a:solidFill>
                <a:srgbClr val="00B050"/>
              </a:solidFill>
            </a:endParaRPr>
          </a:p>
        </p:txBody>
      </p:sp>
      <p:pic>
        <p:nvPicPr>
          <p:cNvPr id="7" name="Segnaposto contenuto 6" descr="IMG_20170522_17010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4008" y="2132856"/>
            <a:ext cx="3930650" cy="2947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Segnaposto contenuto 5" descr="IMG_20170522_16154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14350" y="1251066"/>
            <a:ext cx="3932238" cy="29477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6000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28662" y="5500702"/>
            <a:ext cx="7215238" cy="53644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2800" dirty="0" smtClean="0">
                <a:solidFill>
                  <a:srgbClr val="0070C0"/>
                </a:solidFill>
              </a:rPr>
              <a:t>E poi finalmente si prova sul palco …</a:t>
            </a:r>
            <a:endParaRPr lang="it-IT" sz="2800" dirty="0">
              <a:solidFill>
                <a:srgbClr val="0070C0"/>
              </a:solidFill>
            </a:endParaRPr>
          </a:p>
        </p:txBody>
      </p:sp>
      <p:pic>
        <p:nvPicPr>
          <p:cNvPr id="8" name="Segnaposto contenuto 7" descr="IMG_20170526_16515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4008" y="2204864"/>
            <a:ext cx="3930650" cy="2946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Segnaposto contenuto 6" descr="IMG_20170515_17062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14350" y="1249939"/>
            <a:ext cx="3932238" cy="29500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 advTm="600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5429264"/>
            <a:ext cx="8141046" cy="607886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7030A0"/>
                </a:solidFill>
              </a:rPr>
              <a:t> Non resta che ultimare gli inviti …</a:t>
            </a:r>
            <a:endParaRPr lang="it-IT" dirty="0">
              <a:solidFill>
                <a:srgbClr val="7030A0"/>
              </a:solidFill>
            </a:endParaRPr>
          </a:p>
        </p:txBody>
      </p:sp>
      <p:pic>
        <p:nvPicPr>
          <p:cNvPr id="6" name="Segnaposto contenuto 5" descr="IMG_20170529_15072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08980" y="1268760"/>
            <a:ext cx="3932238" cy="294917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Segnaposto contenuto 7" descr="IMG_20170529_15073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76056" y="836712"/>
            <a:ext cx="3292079" cy="43894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6000"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642910" y="5500702"/>
            <a:ext cx="7929618" cy="677214"/>
          </a:xfr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6 Giugno 2017 … il grande giorno è arrivato</a:t>
            </a:r>
            <a:endParaRPr lang="it-IT" sz="2400" dirty="0">
              <a:solidFill>
                <a:srgbClr val="FFFF00"/>
              </a:solidFill>
            </a:endParaRPr>
          </a:p>
        </p:txBody>
      </p:sp>
      <p:pic>
        <p:nvPicPr>
          <p:cNvPr id="7" name="Segnaposto contenuto 6" descr="IMG_20170606_1621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71802" y="928670"/>
            <a:ext cx="3140437" cy="41878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6000"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00034" y="5286388"/>
            <a:ext cx="8143932" cy="10515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Stupenda la scenografia …</a:t>
            </a:r>
            <a:br>
              <a:rPr lang="it-IT" dirty="0" smtClean="0">
                <a:solidFill>
                  <a:srgbClr val="002060"/>
                </a:solidFill>
              </a:rPr>
            </a:br>
            <a:r>
              <a:rPr lang="it-IT" dirty="0" smtClean="0">
                <a:solidFill>
                  <a:srgbClr val="002060"/>
                </a:solidFill>
              </a:rPr>
              <a:t>ispirata al capolavoro di Van Gogh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8" name="Segnaposto contenuto 7" descr="IMG_20170606_15592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844824"/>
            <a:ext cx="3932238" cy="29491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Segnaposto contenuto 10" descr="IMG_20170606_15242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3316" y="980728"/>
            <a:ext cx="3930650" cy="29479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00034" y="5572140"/>
            <a:ext cx="8183880" cy="642942"/>
          </a:xfr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/>
              <a:t>Tripudio di girasoli …</a:t>
            </a:r>
            <a:endParaRPr lang="it-IT" dirty="0"/>
          </a:p>
        </p:txBody>
      </p:sp>
      <p:pic>
        <p:nvPicPr>
          <p:cNvPr id="8" name="Segnaposto contenuto 7" descr="IMG-20170606-WA006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7584" y="1052736"/>
            <a:ext cx="3292079" cy="4389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Segnaposto contenuto 8" descr="IMG-20170606-WA0067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76086" y="530225"/>
            <a:ext cx="3290777" cy="4389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00034" y="5572140"/>
            <a:ext cx="8143932" cy="75076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t-IT" sz="2400" dirty="0" smtClean="0"/>
              <a:t> </a:t>
            </a:r>
            <a:r>
              <a:rPr lang="it-IT" sz="2000" dirty="0" smtClean="0">
                <a:solidFill>
                  <a:srgbClr val="7030A0"/>
                </a:solidFill>
              </a:rPr>
              <a:t>Dopo una conversazione con i suoi genitori …</a:t>
            </a:r>
            <a:br>
              <a:rPr lang="it-IT" sz="2000" dirty="0" smtClean="0">
                <a:solidFill>
                  <a:srgbClr val="7030A0"/>
                </a:solidFill>
              </a:rPr>
            </a:br>
            <a:r>
              <a:rPr lang="it-IT" sz="2000" dirty="0" smtClean="0">
                <a:solidFill>
                  <a:srgbClr val="7030A0"/>
                </a:solidFill>
              </a:rPr>
              <a:t>Melissa si addormenta e inizia il suo viaggio di fantasia</a:t>
            </a:r>
            <a:endParaRPr lang="it-IT" sz="2000" dirty="0"/>
          </a:p>
        </p:txBody>
      </p:sp>
      <p:pic>
        <p:nvPicPr>
          <p:cNvPr id="9" name="Segnaposto contenuto 8" descr="IMG-20170606-WA0013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08104" y="764704"/>
            <a:ext cx="2471186" cy="43894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Segnaposto contenuto 7" descr="IMG-20170606-WA0023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87624" y="1052736"/>
            <a:ext cx="2471186" cy="43894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00034" y="5500702"/>
            <a:ext cx="8143932" cy="8222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2000" dirty="0" smtClean="0">
                <a:solidFill>
                  <a:srgbClr val="C00000"/>
                </a:solidFill>
              </a:rPr>
              <a:t>Quanti personaggi incontra nel suo viaggio : Una volpe, uno scoiattolo, una fata dei colori …</a:t>
            </a:r>
            <a:endParaRPr lang="it-IT" sz="2000" dirty="0">
              <a:solidFill>
                <a:srgbClr val="C00000"/>
              </a:solidFill>
            </a:endParaRPr>
          </a:p>
        </p:txBody>
      </p:sp>
      <p:pic>
        <p:nvPicPr>
          <p:cNvPr id="7" name="Segnaposto contenuto 6" descr="IMG-20170606-WA001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9632" y="820745"/>
            <a:ext cx="2471186" cy="43894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Segnaposto contenuto 10" descr="IMG-20170606-WA0017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87142" y="530225"/>
            <a:ext cx="2468665" cy="43894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71472" y="5500702"/>
            <a:ext cx="8001056" cy="76580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2000" dirty="0" smtClean="0">
                <a:solidFill>
                  <a:srgbClr val="002060"/>
                </a:solidFill>
              </a:rPr>
              <a:t>il principe </a:t>
            </a:r>
            <a:r>
              <a:rPr lang="it-IT" sz="2000" dirty="0" err="1" smtClean="0">
                <a:solidFill>
                  <a:srgbClr val="002060"/>
                </a:solidFill>
              </a:rPr>
              <a:t>Manuè</a:t>
            </a:r>
            <a:r>
              <a:rPr lang="it-IT" sz="2000" dirty="0" smtClean="0">
                <a:solidFill>
                  <a:srgbClr val="002060"/>
                </a:solidFill>
              </a:rPr>
              <a:t> che non vuole fare il principe con il suo paggio … la farfalla </a:t>
            </a:r>
            <a:r>
              <a:rPr lang="it-IT" sz="2000" dirty="0" err="1" smtClean="0">
                <a:solidFill>
                  <a:srgbClr val="002060"/>
                </a:solidFill>
              </a:rPr>
              <a:t>Lisetta</a:t>
            </a:r>
            <a:r>
              <a:rPr lang="it-IT" sz="2000" dirty="0" smtClean="0">
                <a:solidFill>
                  <a:srgbClr val="002060"/>
                </a:solidFill>
              </a:rPr>
              <a:t> che non sa volare …</a:t>
            </a:r>
            <a:endParaRPr lang="it-IT" sz="2000" dirty="0">
              <a:solidFill>
                <a:srgbClr val="002060"/>
              </a:solidFill>
            </a:endParaRPr>
          </a:p>
        </p:txBody>
      </p:sp>
      <p:pic>
        <p:nvPicPr>
          <p:cNvPr id="8" name="Segnaposto contenuto 8" descr="IMG-20170606-WA011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7624" y="908720"/>
            <a:ext cx="2471186" cy="43894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" name="Segnaposto contenuto 9" descr="IMG-20170606-WA000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08104" y="692696"/>
            <a:ext cx="2466511" cy="43894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7" descr="IMG-20170606-WA003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99592" y="764704"/>
            <a:ext cx="2471186" cy="4389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Segnaposto contenuto 15" descr="IMG-20170606-WA008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14810" y="1285860"/>
            <a:ext cx="3930650" cy="29479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itolo 13"/>
          <p:cNvSpPr>
            <a:spLocks noGrp="1"/>
          </p:cNvSpPr>
          <p:nvPr>
            <p:ph type="title"/>
          </p:nvPr>
        </p:nvSpPr>
        <p:spPr>
          <a:xfrm>
            <a:off x="642910" y="5286388"/>
            <a:ext cx="7858180" cy="105156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strega Brunella e le sue aiutanti  convinte che la vera malvagità non sia quella delle streghe delle fiabe, ma di certe brutte realtà esistenti sulla Terra …</a:t>
            </a:r>
            <a:endParaRPr lang="it-IT" sz="2000" dirty="0"/>
          </a:p>
        </p:txBody>
      </p:sp>
    </p:spTree>
  </p:cSld>
  <p:clrMapOvr>
    <a:masterClrMapping/>
  </p:clrMapOvr>
  <p:transition advClick="0" advTm="5000">
    <p:split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7" descr="IMG-20170607-WA002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9552" y="836712"/>
            <a:ext cx="3931920" cy="4389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714348" y="5500702"/>
            <a:ext cx="7686700" cy="750762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it-IT" sz="2000" dirty="0" smtClean="0">
                <a:solidFill>
                  <a:srgbClr val="002060"/>
                </a:solidFill>
              </a:rPr>
              <a:t>Spazzini esperti nel riciclare i rifiuti … </a:t>
            </a:r>
            <a:br>
              <a:rPr lang="it-IT" sz="2000" dirty="0" smtClean="0">
                <a:solidFill>
                  <a:srgbClr val="002060"/>
                </a:solidFill>
              </a:rPr>
            </a:br>
            <a:r>
              <a:rPr lang="it-IT" sz="2000" dirty="0" smtClean="0">
                <a:solidFill>
                  <a:srgbClr val="002060"/>
                </a:solidFill>
              </a:rPr>
              <a:t> la bella principessa Esmeralda con la sua dama …</a:t>
            </a:r>
            <a:endParaRPr lang="it-IT" sz="2000" dirty="0">
              <a:solidFill>
                <a:srgbClr val="002060"/>
              </a:solidFill>
            </a:endParaRPr>
          </a:p>
        </p:txBody>
      </p:sp>
      <p:pic>
        <p:nvPicPr>
          <p:cNvPr id="13" name="Segnaposto contenuto 12" descr="IMG-20170606-WA0079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6016" y="1412776"/>
            <a:ext cx="3930650" cy="2947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785786" y="5429264"/>
            <a:ext cx="7498080" cy="92868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2800" dirty="0" smtClean="0">
                <a:solidFill>
                  <a:srgbClr val="FF0000"/>
                </a:solidFill>
              </a:rPr>
              <a:t>due solerti </a:t>
            </a:r>
            <a:r>
              <a:rPr lang="it-IT" sz="2800" dirty="0" err="1" smtClean="0">
                <a:solidFill>
                  <a:srgbClr val="FF0000"/>
                </a:solidFill>
              </a:rPr>
              <a:t>solda</a:t>
            </a:r>
            <a:r>
              <a:rPr lang="it-IT" sz="2800" dirty="0" smtClean="0">
                <a:solidFill>
                  <a:srgbClr val="FF0000"/>
                </a:solidFill>
              </a:rPr>
              <a:t> – Tini che proteggono il cigno della </a:t>
            </a:r>
            <a:r>
              <a:rPr lang="it-IT" sz="2800" dirty="0" err="1" smtClean="0">
                <a:solidFill>
                  <a:srgbClr val="FF0000"/>
                </a:solidFill>
              </a:rPr>
              <a:t>Pac</a:t>
            </a:r>
            <a:r>
              <a:rPr lang="it-IT" sz="2800" dirty="0" smtClean="0">
                <a:solidFill>
                  <a:srgbClr val="FF0000"/>
                </a:solidFill>
              </a:rPr>
              <a:t>’è …</a:t>
            </a:r>
            <a:endParaRPr lang="it-IT" sz="2800" dirty="0">
              <a:solidFill>
                <a:srgbClr val="FF0000"/>
              </a:solidFill>
            </a:endParaRPr>
          </a:p>
        </p:txBody>
      </p:sp>
      <p:pic>
        <p:nvPicPr>
          <p:cNvPr id="7" name="Segnaposto contenuto 6" descr="IMG-20170606-WA007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4429" y="530225"/>
            <a:ext cx="3292079" cy="438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Segnaposto contenuto 8" descr="IMG-20170606-WA007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74436" y="530225"/>
            <a:ext cx="3294077" cy="438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857224" y="5643578"/>
            <a:ext cx="7498080" cy="50005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7030A0"/>
                </a:solidFill>
              </a:rPr>
              <a:t>La leggiadra fata dei fiori …</a:t>
            </a:r>
            <a:endParaRPr lang="it-IT" sz="2400" dirty="0">
              <a:solidFill>
                <a:srgbClr val="7030A0"/>
              </a:solidFill>
            </a:endParaRPr>
          </a:p>
        </p:txBody>
      </p:sp>
      <p:pic>
        <p:nvPicPr>
          <p:cNvPr id="12" name="Segnaposto contenuto 11" descr="IMG-20170607-WA003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7624" y="892183"/>
            <a:ext cx="2473754" cy="4389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Segnaposto contenuto 13" descr="IMG-20170606-WA008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68176" y="892183"/>
            <a:ext cx="3287128" cy="4389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857224" y="5572140"/>
            <a:ext cx="7358114" cy="67932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2800" dirty="0" smtClean="0">
                <a:solidFill>
                  <a:srgbClr val="7030A0"/>
                </a:solidFill>
              </a:rPr>
              <a:t>Saluti finali dai nostri “attori in erba” …</a:t>
            </a:r>
            <a:endParaRPr lang="it-IT" sz="2800" dirty="0">
              <a:solidFill>
                <a:srgbClr val="7030A0"/>
              </a:solidFill>
            </a:endParaRPr>
          </a:p>
        </p:txBody>
      </p:sp>
      <p:pic>
        <p:nvPicPr>
          <p:cNvPr id="9" name="Segnaposto contenuto 8" descr="IMG-20170607-WA0058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88024" y="2132856"/>
            <a:ext cx="3930650" cy="29386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Segnaposto contenuto 6" descr="IMG-20170607-WA0056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14350" y="1250354"/>
            <a:ext cx="3932238" cy="29491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183880" cy="893638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2800" dirty="0" smtClean="0">
                <a:solidFill>
                  <a:srgbClr val="FFFF00"/>
                </a:solidFill>
              </a:rPr>
              <a:t>Come omaggio floreale per la maestra Pina non potevano mancare i girasoli …</a:t>
            </a:r>
            <a:endParaRPr lang="it-IT" sz="2800" dirty="0">
              <a:solidFill>
                <a:srgbClr val="FFFF00"/>
              </a:solidFill>
            </a:endParaRPr>
          </a:p>
        </p:txBody>
      </p:sp>
      <p:pic>
        <p:nvPicPr>
          <p:cNvPr id="8" name="Segnaposto contenuto 7" descr="IMG-20170606-WA009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7584" y="785026"/>
            <a:ext cx="3292079" cy="43894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Segnaposto contenuto 10" descr="IMG-20170607-WA003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08104" y="785026"/>
            <a:ext cx="2473189" cy="43894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642910" y="5643578"/>
            <a:ext cx="7929618" cy="622932"/>
          </a:xfrm>
          <a:solidFill>
            <a:schemeClr val="tx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2800" dirty="0" smtClean="0">
                <a:solidFill>
                  <a:srgbClr val="00B050"/>
                </a:solidFill>
              </a:rPr>
              <a:t>Foto ricordo con la maestra Pina …</a:t>
            </a:r>
            <a:endParaRPr lang="it-IT" sz="2800" dirty="0">
              <a:solidFill>
                <a:srgbClr val="00B050"/>
              </a:solidFill>
            </a:endParaRPr>
          </a:p>
        </p:txBody>
      </p:sp>
      <p:pic>
        <p:nvPicPr>
          <p:cNvPr id="9" name="Segnaposto contenuto 8" descr="IMG-20170606-WA01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714356"/>
            <a:ext cx="7680000" cy="43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857224" y="5143512"/>
            <a:ext cx="7429552" cy="534338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2800" dirty="0" smtClean="0">
                <a:solidFill>
                  <a:srgbClr val="FFFF00"/>
                </a:solidFill>
              </a:rPr>
              <a:t> e con il dirigente scolastico ...</a:t>
            </a:r>
            <a:endParaRPr lang="it-IT" sz="2800" dirty="0">
              <a:solidFill>
                <a:srgbClr val="FFFF00"/>
              </a:solidFill>
            </a:endParaRPr>
          </a:p>
        </p:txBody>
      </p:sp>
      <p:pic>
        <p:nvPicPr>
          <p:cNvPr id="7" name="Segnaposto contenuto 6" descr="IMG-20170606-WA005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060" y="692696"/>
            <a:ext cx="8183880" cy="418795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/>
          <p:cNvSpPr>
            <a:spLocks noGrp="1"/>
          </p:cNvSpPr>
          <p:nvPr>
            <p:ph type="title"/>
          </p:nvPr>
        </p:nvSpPr>
        <p:spPr>
          <a:xfrm>
            <a:off x="500034" y="5143512"/>
            <a:ext cx="8215370" cy="891528"/>
          </a:xfrm>
        </p:spPr>
        <p:txBody>
          <a:bodyPr/>
          <a:lstStyle/>
          <a:p>
            <a:r>
              <a:rPr lang="it-IT" smtClean="0"/>
              <a:t> </a:t>
            </a:r>
            <a:endParaRPr lang="it-IT" dirty="0"/>
          </a:p>
        </p:txBody>
      </p:sp>
      <p:pic>
        <p:nvPicPr>
          <p:cNvPr id="19" name="Segnaposto contenuto 18" descr="Immagine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571480"/>
            <a:ext cx="5313368" cy="522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Personalizzato 17">
      <a:dk1>
        <a:srgbClr val="FFFF00"/>
      </a:dk1>
      <a:lt1>
        <a:srgbClr val="00E768"/>
      </a:lt1>
      <a:dk2>
        <a:srgbClr val="FFFF00"/>
      </a:dk2>
      <a:lt2>
        <a:srgbClr val="92D050"/>
      </a:lt2>
      <a:accent1>
        <a:srgbClr val="FFC000"/>
      </a:accent1>
      <a:accent2>
        <a:srgbClr val="00B050"/>
      </a:accent2>
      <a:accent3>
        <a:srgbClr val="FFFF00"/>
      </a:accent3>
      <a:accent4>
        <a:srgbClr val="FFC000"/>
      </a:accent4>
      <a:accent5>
        <a:srgbClr val="FFFF00"/>
      </a:accent5>
      <a:accent6>
        <a:srgbClr val="92D050"/>
      </a:accent6>
      <a:hlink>
        <a:srgbClr val="00B0F0"/>
      </a:hlink>
      <a:folHlink>
        <a:srgbClr val="FFC000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1474</TotalTime>
  <Words>603</Words>
  <Application>Microsoft Office PowerPoint</Application>
  <PresentationFormat>Presentazione su schermo (4:3)</PresentationFormat>
  <Paragraphs>34</Paragraphs>
  <Slides>25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0" baseType="lpstr">
      <vt:lpstr>Baskerville Old Face</vt:lpstr>
      <vt:lpstr>Calibri</vt:lpstr>
      <vt:lpstr>Verdana</vt:lpstr>
      <vt:lpstr>Wingdings 2</vt:lpstr>
      <vt:lpstr>Astro</vt:lpstr>
      <vt:lpstr>Scuola Primaria di San Gregorio Magno Classi Quinte</vt:lpstr>
      <vt:lpstr>“Il viaggio del girasole”</vt:lpstr>
      <vt:lpstr>Dopo la lettura del copione … tante le proposte di modifica …</vt:lpstr>
      <vt:lpstr>Tra qualche dissenso …  e qualche consiglio della maestra … il copione è rivisitato …</vt:lpstr>
      <vt:lpstr>Si passa poi alle coreografie dei balli …</vt:lpstr>
      <vt:lpstr> con prese acrobatiche … e movimenti ad effetto … dando spazio alla creatività …</vt:lpstr>
      <vt:lpstr> Ovviamente non potevano mancare le prove canore con tanto di microfoni improvvisati …  </vt:lpstr>
      <vt:lpstr>Ultime prove in aula …</vt:lpstr>
      <vt:lpstr>E poi finalmente si prova sul palco …</vt:lpstr>
      <vt:lpstr> Non resta che ultimare gli inviti …</vt:lpstr>
      <vt:lpstr>6 Giugno 2017 … il grande giorno è arrivato</vt:lpstr>
      <vt:lpstr>Stupenda la scenografia … ispirata al capolavoro di Van Gogh</vt:lpstr>
      <vt:lpstr>Tripudio di girasoli …</vt:lpstr>
      <vt:lpstr> Dopo una conversazione con i suoi genitori … Melissa si addormenta e inizia il suo viaggio di fantasia</vt:lpstr>
      <vt:lpstr>Quanti personaggi incontra nel suo viaggio : Una volpe, uno scoiattolo, una fata dei colori …</vt:lpstr>
      <vt:lpstr>il principe Manuè che non vuole fare il principe con il suo paggio … la farfalla Lisetta che non sa volare …</vt:lpstr>
      <vt:lpstr>strega Brunella e le sue aiutanti  convinte che la vera malvagità non sia quella delle streghe delle fiabe, ma di certe brutte realtà esistenti sulla Terra …</vt:lpstr>
      <vt:lpstr>Spazzini esperti nel riciclare i rifiuti …   la bella principessa Esmeralda con la sua dama …</vt:lpstr>
      <vt:lpstr>due solerti solda – Tini che proteggono il cigno della Pac’è …</vt:lpstr>
      <vt:lpstr>La leggiadra fata dei fiori …</vt:lpstr>
      <vt:lpstr>Saluti finali dai nostri “attori in erba” …</vt:lpstr>
      <vt:lpstr>Come omaggio floreale per la maestra Pina non potevano mancare i girasoli …</vt:lpstr>
      <vt:lpstr>Foto ricordo con la maestra Pina …</vt:lpstr>
      <vt:lpstr> e con il dirigente scolastico ...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Scuola dell’Infanzia di San Gregorio Magno</dc:title>
  <dc:creator>user</dc:creator>
  <cp:lastModifiedBy>Giuseppe Sorvillo</cp:lastModifiedBy>
  <cp:revision>178</cp:revision>
  <dcterms:created xsi:type="dcterms:W3CDTF">2016-11-16T19:30:56Z</dcterms:created>
  <dcterms:modified xsi:type="dcterms:W3CDTF">2017-06-22T01:41:34Z</dcterms:modified>
</cp:coreProperties>
</file>