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19"/>
  </p:notes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3" r:id="rId1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6" autoAdjust="0"/>
    <p:restoredTop sz="94638" autoAdjust="0"/>
  </p:normalViewPr>
  <p:slideViewPr>
    <p:cSldViewPr>
      <p:cViewPr varScale="1">
        <p:scale>
          <a:sx n="70" d="100"/>
          <a:sy n="70" d="100"/>
        </p:scale>
        <p:origin x="14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24596F-B47A-4D2B-A055-EF63FC2A349D}" type="datetimeFigureOut">
              <a:rPr lang="it-IT" smtClean="0"/>
              <a:pPr/>
              <a:t>21/10/2017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EC6E67-688C-42FF-AE06-043B95A37F1E}" type="slidenum">
              <a:rPr lang="it-IT" smtClean="0"/>
              <a:pPr/>
              <a:t>‹N›</a:t>
            </a:fld>
            <a:endParaRPr lang="it-IT"/>
          </a:p>
        </p:txBody>
      </p:sp>
    </p:spTree>
    <p:extLst>
      <p:ext uri="{BB962C8B-B14F-4D97-AF65-F5344CB8AC3E}">
        <p14:creationId xmlns:p14="http://schemas.microsoft.com/office/powerpoint/2010/main" val="2794784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F2EC6E67-688C-42FF-AE06-043B95A37F1E}" type="slidenum">
              <a:rPr lang="it-IT" smtClean="0"/>
              <a:pPr/>
              <a:t>4</a:t>
            </a:fld>
            <a:endParaRPr lang="it-IT"/>
          </a:p>
        </p:txBody>
      </p:sp>
    </p:spTree>
    <p:extLst>
      <p:ext uri="{BB962C8B-B14F-4D97-AF65-F5344CB8AC3E}">
        <p14:creationId xmlns:p14="http://schemas.microsoft.com/office/powerpoint/2010/main" val="328443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3">
        <a:schemeClr val="bg1"/>
      </p:bgRef>
    </p:bg>
    <p:spTree>
      <p:nvGrpSpPr>
        <p:cNvPr id="1" name=""/>
        <p:cNvGrpSpPr/>
        <p:nvPr/>
      </p:nvGrpSpPr>
      <p:grpSpPr>
        <a:xfrm>
          <a:off x="0" y="0"/>
          <a:ext cx="0" cy="0"/>
          <a:chOff x="0" y="0"/>
          <a:chExt cx="0" cy="0"/>
        </a:xfrm>
      </p:grpSpPr>
      <p:sp>
        <p:nvSpPr>
          <p:cNvPr id="12" name="Rettangolo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ttangolo arrotondato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ttotitolo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17" name="Segnaposto piè di pagina 16"/>
          <p:cNvSpPr>
            <a:spLocks noGrp="1"/>
          </p:cNvSpPr>
          <p:nvPr>
            <p:ph type="ftr" sz="quarter" idx="11"/>
          </p:nvPr>
        </p:nvSpPr>
        <p:spPr/>
        <p:txBody>
          <a:bodyPr/>
          <a:lstStyle/>
          <a:p>
            <a:endParaRPr lang="it-IT"/>
          </a:p>
        </p:txBody>
      </p:sp>
      <p:sp>
        <p:nvSpPr>
          <p:cNvPr id="29" name="Segnaposto numero diapositiva 28"/>
          <p:cNvSpPr>
            <a:spLocks noGrp="1"/>
          </p:cNvSpPr>
          <p:nvPr>
            <p:ph type="sldNum" sz="quarter" idx="12"/>
          </p:nvPr>
        </p:nvSpPr>
        <p:spPr/>
        <p:txBody>
          <a:bodyPr lIns="0" tIns="0" rIns="0" bIns="0">
            <a:noAutofit/>
          </a:bodyPr>
          <a:lstStyle>
            <a:lvl1pPr>
              <a:defRPr sz="1400">
                <a:solidFill>
                  <a:srgbClr val="FFFFFF"/>
                </a:solidFill>
              </a:defRPr>
            </a:lvl1pPr>
          </a:lstStyle>
          <a:p>
            <a:fld id="{B007B441-5312-499D-93C3-6E37886527FA}" type="slidenum">
              <a:rPr lang="it-IT" smtClean="0"/>
              <a:pPr/>
              <a:t>‹N›</a:t>
            </a:fld>
            <a:endParaRPr lang="it-IT"/>
          </a:p>
        </p:txBody>
      </p:sp>
      <p:sp>
        <p:nvSpPr>
          <p:cNvPr id="7" name="Rettangolo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
        <p:nvSpPr>
          <p:cNvPr id="8" name="Segnaposto contenuto 7"/>
          <p:cNvSpPr>
            <a:spLocks noGrp="1"/>
          </p:cNvSpPr>
          <p:nvPr>
            <p:ph sz="quarter" idx="1"/>
          </p:nvPr>
        </p:nvSpPr>
        <p:spPr>
          <a:xfrm>
            <a:off x="914400" y="1447800"/>
            <a:ext cx="7772400" cy="45720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11" name="Rettangolo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ttangolo arrotondato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722313" y="952500"/>
            <a:ext cx="7772400" cy="1362075"/>
          </a:xfrm>
        </p:spPr>
        <p:txBody>
          <a:bodyPr anchor="b" anchorCtr="0"/>
          <a:lstStyle>
            <a:lvl1pPr algn="l">
              <a:buNone/>
              <a:defRPr sz="4000" b="0" cap="none"/>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5" name="Segnaposto piè di pagina 4"/>
          <p:cNvSpPr>
            <a:spLocks noGrp="1"/>
          </p:cNvSpPr>
          <p:nvPr>
            <p:ph type="ftr" sz="quarter" idx="11"/>
          </p:nvPr>
        </p:nvSpPr>
        <p:spPr>
          <a:xfrm>
            <a:off x="800100" y="6172200"/>
            <a:ext cx="4000500" cy="457200"/>
          </a:xfrm>
        </p:spPr>
        <p:txBody>
          <a:bodyPr/>
          <a:lstStyle/>
          <a:p>
            <a:endParaRPr lang="it-IT"/>
          </a:p>
        </p:txBody>
      </p:sp>
      <p:sp>
        <p:nvSpPr>
          <p:cNvPr id="7" name="Rettangolo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146304" y="6208776"/>
            <a:ext cx="457200" cy="457200"/>
          </a:xfrm>
        </p:spPr>
        <p:txBody>
          <a:bodyPr/>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9" name="Segnaposto contenuto 8"/>
          <p:cNvSpPr>
            <a:spLocks noGrp="1"/>
          </p:cNvSpPr>
          <p:nvPr>
            <p:ph sz="quarter" idx="1"/>
          </p:nvPr>
        </p:nvSpPr>
        <p:spPr>
          <a:xfrm>
            <a:off x="914400" y="1447800"/>
            <a:ext cx="3749040" cy="45720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933950" y="1447800"/>
            <a:ext cx="3749040" cy="45720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914400" y="273050"/>
            <a:ext cx="7772400" cy="1143000"/>
          </a:xfrm>
        </p:spPr>
        <p:txBody>
          <a:bodyPr anchor="b" anchorCtr="0"/>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half" idx="2"/>
          </p:nvPr>
        </p:nvSpPr>
        <p:spPr>
          <a:xfrm>
            <a:off x="914400" y="2247900"/>
            <a:ext cx="3733800" cy="38862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4"/>
          </p:nvPr>
        </p:nvSpPr>
        <p:spPr>
          <a:xfrm>
            <a:off x="4953000" y="2247900"/>
            <a:ext cx="3733800" cy="38862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Rettangolo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ttangolo arrotondato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914400" y="273050"/>
            <a:ext cx="7772400" cy="1143000"/>
          </a:xfrm>
        </p:spPr>
        <p:txBody>
          <a:bodyPr anchor="b" anchorCtr="0"/>
          <a:lstStyle>
            <a:lvl1pPr algn="l">
              <a:buNone/>
              <a:defRPr sz="4000" b="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quarter" idx="1"/>
          </p:nvPr>
        </p:nvSpPr>
        <p:spPr>
          <a:xfrm>
            <a:off x="2971800" y="1600200"/>
            <a:ext cx="5715000" cy="44958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6" name="Segnaposto piè di pagina 5"/>
          <p:cNvSpPr>
            <a:spLocks noGrp="1"/>
          </p:cNvSpPr>
          <p:nvPr>
            <p:ph type="ftr" sz="quarter" idx="11"/>
          </p:nvPr>
        </p:nvSpPr>
        <p:spPr>
          <a:xfrm>
            <a:off x="914400" y="6172200"/>
            <a:ext cx="3886200" cy="457200"/>
          </a:xfrm>
        </p:spPr>
        <p:txBody>
          <a:bodyPr/>
          <a:lstStyle/>
          <a:p>
            <a:endParaRPr lang="it-IT"/>
          </a:p>
        </p:txBody>
      </p:sp>
      <p:sp>
        <p:nvSpPr>
          <p:cNvPr id="7" name="Segnaposto numero diapositiva 6"/>
          <p:cNvSpPr>
            <a:spLocks noGrp="1"/>
          </p:cNvSpPr>
          <p:nvPr>
            <p:ph type="sldNum" sz="quarter" idx="12"/>
          </p:nvPr>
        </p:nvSpPr>
        <p:spPr>
          <a:xfrm>
            <a:off x="146304" y="6208776"/>
            <a:ext cx="457200" cy="457200"/>
          </a:xfrm>
        </p:spPr>
        <p:txBody>
          <a:bodyPr/>
          <a:lstStyle/>
          <a:p>
            <a:fld id="{B007B441-5312-499D-93C3-6E37886527FA}" type="slidenum">
              <a:rPr lang="it-IT" smtClean="0"/>
              <a:pPr/>
              <a:t>‹N›</a:t>
            </a:fld>
            <a:endParaRPr lang="it-IT"/>
          </a:p>
        </p:txBody>
      </p:sp>
      <p:sp>
        <p:nvSpPr>
          <p:cNvPr id="11" name="Rettangolo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Segnaposto immagin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it-IT" smtClean="0"/>
              <a:t>Fare clic sull'icona per inserire un'immagine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41"/>
            <a:ext cx="201168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914400" y="274640"/>
            <a:ext cx="55626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21/10/2017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tangolo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ttangolo arrotondato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Segnaposto titolo 21"/>
          <p:cNvSpPr>
            <a:spLocks noGrp="1"/>
          </p:cNvSpPr>
          <p:nvPr>
            <p:ph type="title"/>
          </p:nvPr>
        </p:nvSpPr>
        <p:spPr>
          <a:xfrm>
            <a:off x="914400" y="274638"/>
            <a:ext cx="7772400" cy="1143000"/>
          </a:xfrm>
          <a:prstGeom prst="rect">
            <a:avLst/>
          </a:prstGeom>
        </p:spPr>
        <p:txBody>
          <a:bodyPr bIns="91440" anchor="b" anchorCtr="0">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B6055F8-1D02-4417-9241-55C834FD9970}" type="datetimeFigureOut">
              <a:rPr lang="it-IT" smtClean="0"/>
              <a:pPr/>
              <a:t>21/10/2017</a:t>
            </a:fld>
            <a:endParaRPr lang="it-IT"/>
          </a:p>
        </p:txBody>
      </p:sp>
      <p:sp>
        <p:nvSpPr>
          <p:cNvPr id="3" name="Segnaposto piè di pagina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t-IT"/>
          </a:p>
        </p:txBody>
      </p:sp>
      <p:sp>
        <p:nvSpPr>
          <p:cNvPr id="23" name="Segnaposto numero diapositiva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214414" y="4643446"/>
            <a:ext cx="6400800" cy="1028696"/>
          </a:xfrm>
        </p:spPr>
        <p:style>
          <a:lnRef idx="3">
            <a:schemeClr val="lt1"/>
          </a:lnRef>
          <a:fillRef idx="1">
            <a:schemeClr val="accent2"/>
          </a:fillRef>
          <a:effectRef idx="1">
            <a:schemeClr val="accent2"/>
          </a:effectRef>
          <a:fontRef idx="minor">
            <a:schemeClr val="lt1"/>
          </a:fontRef>
        </p:style>
        <p:txBody>
          <a:bodyPr>
            <a:normAutofit/>
          </a:bodyPr>
          <a:lstStyle/>
          <a:p>
            <a:r>
              <a:rPr lang="it-IT" b="1" dirty="0" smtClean="0">
                <a:solidFill>
                  <a:srgbClr val="C00000"/>
                </a:solidFill>
              </a:rPr>
              <a:t>Festa dell’Accoglienza</a:t>
            </a:r>
          </a:p>
          <a:p>
            <a:r>
              <a:rPr lang="it-IT" b="1" dirty="0" smtClean="0">
                <a:solidFill>
                  <a:srgbClr val="C00000"/>
                </a:solidFill>
              </a:rPr>
              <a:t>17 Ottobre 2017</a:t>
            </a:r>
            <a:endParaRPr lang="it-IT" b="1" dirty="0">
              <a:solidFill>
                <a:srgbClr val="C00000"/>
              </a:solidFill>
            </a:endParaRPr>
          </a:p>
        </p:txBody>
      </p:sp>
      <p:sp>
        <p:nvSpPr>
          <p:cNvPr id="2" name="Titolo 1"/>
          <p:cNvSpPr>
            <a:spLocks noGrp="1"/>
          </p:cNvSpPr>
          <p:nvPr>
            <p:ph type="ctrTitle"/>
          </p:nvPr>
        </p:nvSpPr>
        <p:spPr>
          <a:xfrm>
            <a:off x="714348" y="1142984"/>
            <a:ext cx="7772400" cy="1470025"/>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it-IT" dirty="0" smtClean="0"/>
              <a:t>Scuola dell’Infanzia e Scuola Primaria </a:t>
            </a:r>
            <a:br>
              <a:rPr lang="it-IT" dirty="0" smtClean="0"/>
            </a:br>
            <a:r>
              <a:rPr lang="it-IT" dirty="0" smtClean="0"/>
              <a:t>di San Gregorio Magno</a:t>
            </a:r>
            <a:endParaRPr lang="it-IT" dirty="0"/>
          </a:p>
        </p:txBody>
      </p:sp>
      <p:sp>
        <p:nvSpPr>
          <p:cNvPr id="6" name="CasellaDiTesto 5"/>
          <p:cNvSpPr txBox="1"/>
          <p:nvPr/>
        </p:nvSpPr>
        <p:spPr>
          <a:xfrm>
            <a:off x="3563888" y="6237312"/>
            <a:ext cx="536583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it-IT" dirty="0" smtClean="0">
                <a:solidFill>
                  <a:srgbClr val="0070C0"/>
                </a:solidFill>
              </a:rPr>
              <a:t>a cura dell’insegnante Maria Eugenia Sorvillo</a:t>
            </a:r>
            <a:endParaRPr lang="it-IT" dirty="0">
              <a:solidFill>
                <a:srgbClr val="0070C0"/>
              </a:solidFill>
            </a:endParaRPr>
          </a:p>
        </p:txBody>
      </p:sp>
      <p:pic>
        <p:nvPicPr>
          <p:cNvPr id="4" name="Dolores Olioso - La danza dellaccoglienz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76656" y="1299103"/>
            <a:ext cx="609600" cy="609600"/>
          </a:xfrm>
          <a:prstGeom prst="rect">
            <a:avLst/>
          </a:prstGeom>
        </p:spPr>
      </p:pic>
    </p:spTree>
  </p:cSld>
  <p:clrMapOvr>
    <a:masterClrMapping/>
  </p:clrMapOvr>
  <p:transition advClick="0" advTm="8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fontScale="90000"/>
          </a:bodyPr>
          <a:lstStyle/>
          <a:p>
            <a:pPr algn="ctr"/>
            <a:r>
              <a:rPr lang="it-IT" b="1" dirty="0" smtClean="0">
                <a:solidFill>
                  <a:schemeClr val="bg2">
                    <a:lumMod val="75000"/>
                  </a:schemeClr>
                </a:solidFill>
              </a:rPr>
              <a:t>Progetto Accoglienza </a:t>
            </a:r>
            <a:br>
              <a:rPr lang="it-IT" b="1" dirty="0" smtClean="0">
                <a:solidFill>
                  <a:schemeClr val="bg2">
                    <a:lumMod val="75000"/>
                  </a:schemeClr>
                </a:solidFill>
              </a:rPr>
            </a:br>
            <a:r>
              <a:rPr lang="it-IT" b="1" dirty="0" err="1" smtClean="0">
                <a:solidFill>
                  <a:schemeClr val="bg2">
                    <a:lumMod val="75000"/>
                  </a:schemeClr>
                </a:solidFill>
              </a:rPr>
              <a:t>A.s.</a:t>
            </a:r>
            <a:r>
              <a:rPr lang="it-IT" b="1" dirty="0" smtClean="0">
                <a:solidFill>
                  <a:schemeClr val="bg2">
                    <a:lumMod val="75000"/>
                  </a:schemeClr>
                </a:solidFill>
              </a:rPr>
              <a:t> 2017/2018</a:t>
            </a:r>
            <a:endParaRPr lang="it-IT" b="1" dirty="0">
              <a:solidFill>
                <a:schemeClr val="bg2">
                  <a:lumMod val="75000"/>
                </a:schemeClr>
              </a:solidFill>
            </a:endParaRPr>
          </a:p>
        </p:txBody>
      </p:sp>
      <p:sp>
        <p:nvSpPr>
          <p:cNvPr id="6" name="Segnaposto contenuto 5"/>
          <p:cNvSpPr>
            <a:spLocks noGrp="1"/>
          </p:cNvSpPr>
          <p:nvPr>
            <p:ph idx="1"/>
          </p:nvPr>
        </p:nvSpPr>
        <p:spPr>
          <a:xfrm>
            <a:off x="395536" y="1556792"/>
            <a:ext cx="8496944" cy="5072098"/>
          </a:xfrm>
        </p:spPr>
        <p:txBody>
          <a:bodyPr>
            <a:normAutofit fontScale="47500" lnSpcReduction="20000"/>
          </a:bodyPr>
          <a:lstStyle/>
          <a:p>
            <a:pPr algn="just">
              <a:buNone/>
            </a:pPr>
            <a:r>
              <a:rPr lang="it-IT" dirty="0" smtClean="0"/>
              <a:t> </a:t>
            </a:r>
          </a:p>
          <a:p>
            <a:pPr algn="just">
              <a:buNone/>
            </a:pPr>
            <a:r>
              <a:rPr lang="it-IT" sz="3400" dirty="0" smtClean="0">
                <a:solidFill>
                  <a:schemeClr val="accent4">
                    <a:lumMod val="60000"/>
                    <a:lumOff val="40000"/>
                  </a:schemeClr>
                </a:solidFill>
              </a:rPr>
              <a:t>L’attuazione di un periodo dedicato all’accoglienza nasce dall’esigenza di accogliere ed inserire i nuovi alunni nell’ambiente scolastico e di permettere il reinserimento sereno di tutti gli altri alunni dopo la pausa estiva, creando un contesto ambientale, emotivo e sociale coinvolgente dal quale scaturisca la motivazione ad apprendere. Pertanto tutte le attività avranno lo scopo di facilitare un progressivo adattamento alla realtà scolastica attraverso l’esplorazione di uno spazio accogliente, sereno e stimolante per una positiva socializzazione, per gli alunni nuovi e al tempo stesso rinnovare e consolidare il senso di appartenenza alla comunità scolastica per gli alunni già frequentanti. </a:t>
            </a:r>
          </a:p>
          <a:p>
            <a:pPr algn="just">
              <a:buNone/>
            </a:pPr>
            <a:r>
              <a:rPr lang="it-IT" sz="3400" dirty="0" smtClean="0">
                <a:solidFill>
                  <a:schemeClr val="accent4">
                    <a:lumMod val="60000"/>
                    <a:lumOff val="40000"/>
                  </a:schemeClr>
                </a:solidFill>
              </a:rPr>
              <a:t>Per quanto riguarda la </a:t>
            </a:r>
            <a:r>
              <a:rPr lang="it-IT" sz="3400" b="1" dirty="0" smtClean="0">
                <a:solidFill>
                  <a:schemeClr val="accent4">
                    <a:lumMod val="60000"/>
                    <a:lumOff val="40000"/>
                  </a:schemeClr>
                </a:solidFill>
              </a:rPr>
              <a:t>scuola dell’infanzia</a:t>
            </a:r>
            <a:r>
              <a:rPr lang="it-IT" sz="3400" dirty="0" smtClean="0">
                <a:solidFill>
                  <a:schemeClr val="accent4">
                    <a:lumMod val="60000"/>
                    <a:lumOff val="40000"/>
                  </a:schemeClr>
                </a:solidFill>
              </a:rPr>
              <a:t> terminato il periodo dell’inserimento si è organizzata insieme alla scuola primaria una festa per tutti i nuovi arrivati. I più piccoli sono stati accolti da canti, balli e hanno ricevuto in dono un aquilone come oggetto simbolico di benvenuto  preparato  dai bambini di 5 anni. E’ stato un momento di condivisione utile per valorizzare e recuperare sentimenti ed atteggiamenti positivi quali gioia, allegria e voglia di stare insieme sperimentando relazioni con i coetanei e le insegnanti di altre sezioni.</a:t>
            </a:r>
          </a:p>
          <a:p>
            <a:pPr algn="just">
              <a:buNone/>
            </a:pPr>
            <a:r>
              <a:rPr lang="it-IT" sz="3400" dirty="0" smtClean="0">
                <a:solidFill>
                  <a:schemeClr val="accent4">
                    <a:lumMod val="60000"/>
                    <a:lumOff val="40000"/>
                  </a:schemeClr>
                </a:solidFill>
              </a:rPr>
              <a:t>Per quanto riguarda la </a:t>
            </a:r>
            <a:r>
              <a:rPr lang="it-IT" sz="3400" b="1" dirty="0" smtClean="0">
                <a:solidFill>
                  <a:schemeClr val="accent4">
                    <a:lumMod val="60000"/>
                    <a:lumOff val="40000"/>
                  </a:schemeClr>
                </a:solidFill>
              </a:rPr>
              <a:t>scuola primaria </a:t>
            </a:r>
            <a:r>
              <a:rPr lang="it-IT" sz="3400" dirty="0" smtClean="0">
                <a:solidFill>
                  <a:schemeClr val="accent4">
                    <a:lumMod val="60000"/>
                    <a:lumOff val="40000"/>
                  </a:schemeClr>
                </a:solidFill>
              </a:rPr>
              <a:t>sono state realizzate attività di accoglienza con gli alunni delle classi prime finalizzate a far sì che gli alunni abbiano potuto conoscersi reciprocamente, socializzare ed essere informati sul percorso scolastico che stanno per intraprendere. Gli alunni sono stati impegnati nella realizzazione di una girandola come oggetto simbolico di benvenuto da donare ai piccoli compagni che frequentano la prima.</a:t>
            </a:r>
          </a:p>
          <a:p>
            <a:pPr algn="just">
              <a:buNone/>
            </a:pPr>
            <a:r>
              <a:rPr lang="it-IT" sz="3400" b="1" dirty="0" smtClean="0">
                <a:solidFill>
                  <a:schemeClr val="accent4">
                    <a:lumMod val="60000"/>
                    <a:lumOff val="40000"/>
                  </a:schemeClr>
                </a:solidFill>
              </a:rPr>
              <a:t>Una scuola che ha la cultura dell’accoglienza è una scuola nella quale si sta bene, in cui i bambini frequentano con gioia, le insegnanti lavorano con piacere, le famiglie si affidano con fiducia, in cui si creano legami solidi e si cresce tutti insieme.</a:t>
            </a:r>
            <a:endParaRPr lang="it-IT" sz="3400" b="1" dirty="0">
              <a:solidFill>
                <a:schemeClr val="accent4">
                  <a:lumMod val="60000"/>
                  <a:lumOff val="40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12000">
        <p15:prstTrans prst="curtains"/>
      </p:transition>
    </mc:Choice>
    <mc:Fallback xmlns="">
      <p:transition spd="slow" advClick="0" advTm="1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979712" y="404664"/>
            <a:ext cx="5228084" cy="1080120"/>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it-IT" dirty="0" smtClean="0">
                <a:solidFill>
                  <a:schemeClr val="accent6">
                    <a:lumMod val="75000"/>
                  </a:schemeClr>
                </a:solidFill>
              </a:rPr>
              <a:t>Eccoci all’opera: </a:t>
            </a:r>
            <a:r>
              <a:rPr lang="it-IT" dirty="0" smtClean="0">
                <a:solidFill>
                  <a:schemeClr val="accent6">
                    <a:lumMod val="75000"/>
                  </a:schemeClr>
                </a:solidFill>
              </a:rPr>
              <a:t/>
            </a:r>
            <a:br>
              <a:rPr lang="it-IT" dirty="0" smtClean="0">
                <a:solidFill>
                  <a:schemeClr val="accent6">
                    <a:lumMod val="75000"/>
                  </a:schemeClr>
                </a:solidFill>
              </a:rPr>
            </a:br>
            <a:r>
              <a:rPr lang="it-IT" dirty="0" smtClean="0">
                <a:solidFill>
                  <a:schemeClr val="accent6">
                    <a:lumMod val="75000"/>
                  </a:schemeClr>
                </a:solidFill>
              </a:rPr>
              <a:t>Ritagliamo </a:t>
            </a:r>
            <a:r>
              <a:rPr lang="it-IT" dirty="0" smtClean="0">
                <a:solidFill>
                  <a:schemeClr val="accent6">
                    <a:lumMod val="75000"/>
                  </a:schemeClr>
                </a:solidFill>
              </a:rPr>
              <a:t>le sagome … </a:t>
            </a:r>
            <a:endParaRPr lang="it-IT" dirty="0">
              <a:solidFill>
                <a:schemeClr val="accent6">
                  <a:lumMod val="75000"/>
                </a:schemeClr>
              </a:solidFill>
            </a:endParaRPr>
          </a:p>
        </p:txBody>
      </p:sp>
      <p:pic>
        <p:nvPicPr>
          <p:cNvPr id="14" name="Segnaposto contenuto 13" descr="IMG_20170922_092203.jpg"/>
          <p:cNvPicPr>
            <a:picLocks noGrp="1" noChangeAspect="1"/>
          </p:cNvPicPr>
          <p:nvPr>
            <p:ph sz="quarter" idx="2"/>
          </p:nvPr>
        </p:nvPicPr>
        <p:blipFill>
          <a:blip r:embed="rId2" cstate="print"/>
          <a:stretch>
            <a:fillRect/>
          </a:stretch>
        </p:blipFill>
        <p:spPr>
          <a:xfrm>
            <a:off x="5072066" y="2714620"/>
            <a:ext cx="3749675" cy="2812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Segnaposto contenuto 10" descr="IMG_20170922_092258.jpg"/>
          <p:cNvPicPr>
            <a:picLocks noGrp="1" noChangeAspect="1"/>
          </p:cNvPicPr>
          <p:nvPr>
            <p:ph sz="quarter" idx="1"/>
          </p:nvPr>
        </p:nvPicPr>
        <p:blipFill>
          <a:blip r:embed="rId3" cstate="print"/>
          <a:stretch>
            <a:fillRect/>
          </a:stretch>
        </p:blipFill>
        <p:spPr>
          <a:xfrm>
            <a:off x="571472" y="1928802"/>
            <a:ext cx="3749675" cy="2812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7000">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00166" y="357166"/>
            <a:ext cx="6357982" cy="1143000"/>
          </a:xfrm>
          <a:solidFill>
            <a:schemeClr val="accent4">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it-IT" dirty="0" smtClean="0"/>
              <a:t>E con l’aiuto delle maestre </a:t>
            </a:r>
            <a:br>
              <a:rPr lang="it-IT" dirty="0" smtClean="0"/>
            </a:br>
            <a:r>
              <a:rPr lang="it-IT" dirty="0" smtClean="0"/>
              <a:t>ecco pronti i nostri aquiloni …</a:t>
            </a:r>
            <a:endParaRPr lang="it-IT" dirty="0"/>
          </a:p>
        </p:txBody>
      </p:sp>
      <p:pic>
        <p:nvPicPr>
          <p:cNvPr id="6" name="Segnaposto contenuto 5" descr="IMG_20171012_111601.jpg"/>
          <p:cNvPicPr>
            <a:picLocks noGrp="1" noChangeAspect="1"/>
          </p:cNvPicPr>
          <p:nvPr>
            <p:ph sz="quarter" idx="1"/>
          </p:nvPr>
        </p:nvPicPr>
        <p:blipFill>
          <a:blip r:embed="rId4" cstate="print"/>
          <a:stretch>
            <a:fillRect/>
          </a:stretch>
        </p:blipFill>
        <p:spPr>
          <a:xfrm>
            <a:off x="785786" y="1857364"/>
            <a:ext cx="3429000"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Segnaposto contenuto 12" descr="IMG_20171017_120235.jpg"/>
          <p:cNvPicPr>
            <a:picLocks noGrp="1" noChangeAspect="1"/>
          </p:cNvPicPr>
          <p:nvPr>
            <p:ph sz="quarter" idx="2"/>
          </p:nvPr>
        </p:nvPicPr>
        <p:blipFill>
          <a:blip r:embed="rId5" cstate="print"/>
          <a:stretch>
            <a:fillRect/>
          </a:stretch>
        </p:blipFill>
        <p:spPr>
          <a:xfrm>
            <a:off x="4933950" y="2327672"/>
            <a:ext cx="3749675" cy="2812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advTm="7000">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899592" y="404664"/>
            <a:ext cx="7015186" cy="808040"/>
          </a:xfrm>
          <a:solidFill>
            <a:schemeClr val="bg2"/>
          </a:solidFill>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it-IT" dirty="0" smtClean="0"/>
              <a:t>Prima abbiamo provato da soli …</a:t>
            </a:r>
            <a:endParaRPr lang="it-IT" dirty="0"/>
          </a:p>
        </p:txBody>
      </p:sp>
      <p:pic>
        <p:nvPicPr>
          <p:cNvPr id="8" name="Segnaposto contenuto 7" descr="IMG_20171003_115132.jpg"/>
          <p:cNvPicPr>
            <a:picLocks noGrp="1" noChangeAspect="1"/>
          </p:cNvPicPr>
          <p:nvPr>
            <p:ph sz="quarter" idx="2"/>
          </p:nvPr>
        </p:nvPicPr>
        <p:blipFill>
          <a:blip r:embed="rId2" cstate="print"/>
          <a:stretch>
            <a:fillRect/>
          </a:stretch>
        </p:blipFill>
        <p:spPr>
          <a:xfrm>
            <a:off x="5143504" y="1571612"/>
            <a:ext cx="3426470" cy="4572000"/>
          </a:xfrm>
          <a:prstGeom prst="rect">
            <a:avLst/>
          </a:prstGeom>
          <a:ln>
            <a:noFill/>
          </a:ln>
          <a:effectLst>
            <a:softEdge rad="112500"/>
          </a:effectLst>
        </p:spPr>
      </p:pic>
      <p:pic>
        <p:nvPicPr>
          <p:cNvPr id="7" name="Segnaposto contenuto 6" descr="IMG_20171003_114909.jpg"/>
          <p:cNvPicPr>
            <a:picLocks noGrp="1" noChangeAspect="1"/>
          </p:cNvPicPr>
          <p:nvPr>
            <p:ph sz="quarter" idx="1"/>
          </p:nvPr>
        </p:nvPicPr>
        <p:blipFill>
          <a:blip r:embed="rId3" cstate="print"/>
          <a:stretch>
            <a:fillRect/>
          </a:stretch>
        </p:blipFill>
        <p:spPr>
          <a:xfrm>
            <a:off x="571472" y="2643182"/>
            <a:ext cx="3749675" cy="2814984"/>
          </a:xfrm>
          <a:prstGeom prst="rect">
            <a:avLst/>
          </a:prstGeom>
          <a:ln>
            <a:noFill/>
          </a:ln>
          <a:effectLst>
            <a:softEdge rad="112500"/>
          </a:effectLst>
        </p:spPr>
      </p:pic>
    </p:spTree>
  </p:cSld>
  <p:clrMapOvr>
    <a:masterClrMapping/>
  </p:clrMapOvr>
  <p:transition advClick="0" advTm="7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610685" y="476672"/>
            <a:ext cx="7992888" cy="724942"/>
          </a:xfrm>
        </p:spPr>
        <p:style>
          <a:lnRef idx="0">
            <a:schemeClr val="accent5"/>
          </a:lnRef>
          <a:fillRef idx="3">
            <a:schemeClr val="accent5"/>
          </a:fillRef>
          <a:effectRef idx="3">
            <a:schemeClr val="accent5"/>
          </a:effectRef>
          <a:fontRef idx="minor">
            <a:schemeClr val="lt1"/>
          </a:fontRef>
        </p:style>
        <p:txBody>
          <a:bodyPr>
            <a:normAutofit/>
          </a:bodyPr>
          <a:lstStyle/>
          <a:p>
            <a:pPr algn="ctr"/>
            <a:r>
              <a:rPr lang="it-IT" sz="2800" dirty="0" smtClean="0"/>
              <a:t>Poi in palestra con i bambini della primaria …</a:t>
            </a:r>
            <a:endParaRPr lang="it-IT" sz="2800" dirty="0"/>
          </a:p>
        </p:txBody>
      </p:sp>
      <p:pic>
        <p:nvPicPr>
          <p:cNvPr id="10" name="Segnaposto contenuto 9" descr="IMG_20171013_111134_BURST003.jpg"/>
          <p:cNvPicPr>
            <a:picLocks noGrp="1" noChangeAspect="1"/>
          </p:cNvPicPr>
          <p:nvPr>
            <p:ph sz="quarter" idx="2"/>
          </p:nvPr>
        </p:nvPicPr>
        <p:blipFill>
          <a:blip r:embed="rId3" cstate="print"/>
          <a:stretch>
            <a:fillRect/>
          </a:stretch>
        </p:blipFill>
        <p:spPr>
          <a:xfrm>
            <a:off x="5000628" y="2714620"/>
            <a:ext cx="3749675" cy="2812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Segnaposto contenuto 6" descr="IMG_20171013_111125.jpg"/>
          <p:cNvPicPr>
            <a:picLocks noGrp="1" noChangeAspect="1"/>
          </p:cNvPicPr>
          <p:nvPr>
            <p:ph sz="quarter" idx="1"/>
          </p:nvPr>
        </p:nvPicPr>
        <p:blipFill>
          <a:blip r:embed="rId4" cstate="print"/>
          <a:stretch>
            <a:fillRect/>
          </a:stretch>
        </p:blipFill>
        <p:spPr>
          <a:xfrm>
            <a:off x="642910" y="1857364"/>
            <a:ext cx="3749675" cy="2812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advClick="0" advTm="7000">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907704" y="548680"/>
            <a:ext cx="5523526" cy="724942"/>
          </a:xfrm>
          <a:solidFill>
            <a:schemeClr val="accent1"/>
          </a:solidFill>
        </p:spPr>
        <p:style>
          <a:lnRef idx="1">
            <a:schemeClr val="accent4"/>
          </a:lnRef>
          <a:fillRef idx="2">
            <a:schemeClr val="accent4"/>
          </a:fillRef>
          <a:effectRef idx="1">
            <a:schemeClr val="accent4"/>
          </a:effectRef>
          <a:fontRef idx="minor">
            <a:schemeClr val="dk1"/>
          </a:fontRef>
        </p:style>
        <p:txBody>
          <a:bodyPr>
            <a:normAutofit/>
          </a:bodyPr>
          <a:lstStyle/>
          <a:p>
            <a:pPr algn="ctr"/>
            <a:r>
              <a:rPr lang="it-IT" sz="3200" dirty="0" smtClean="0"/>
              <a:t>Prove generali in cortile …</a:t>
            </a:r>
            <a:endParaRPr lang="it-IT" sz="3200" dirty="0"/>
          </a:p>
        </p:txBody>
      </p:sp>
      <p:pic>
        <p:nvPicPr>
          <p:cNvPr id="6" name="Segnaposto contenuto 5" descr="IMG_20171016_114625.jpg"/>
          <p:cNvPicPr>
            <a:picLocks noGrp="1" noChangeAspect="1"/>
          </p:cNvPicPr>
          <p:nvPr>
            <p:ph sz="quarter" idx="1"/>
          </p:nvPr>
        </p:nvPicPr>
        <p:blipFill>
          <a:blip r:embed="rId2" cstate="print"/>
          <a:stretch>
            <a:fillRect/>
          </a:stretch>
        </p:blipFill>
        <p:spPr>
          <a:xfrm>
            <a:off x="500034" y="1857364"/>
            <a:ext cx="3749675" cy="2812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Segnaposto contenuto 7" descr="IMG_20171016_114631.jpg"/>
          <p:cNvPicPr>
            <a:picLocks noGrp="1" noChangeAspect="1"/>
          </p:cNvPicPr>
          <p:nvPr>
            <p:ph sz="quarter" idx="2"/>
          </p:nvPr>
        </p:nvPicPr>
        <p:blipFill>
          <a:blip r:embed="rId3" cstate="print"/>
          <a:stretch>
            <a:fillRect/>
          </a:stretch>
        </p:blipFill>
        <p:spPr>
          <a:xfrm>
            <a:off x="5143504" y="3071810"/>
            <a:ext cx="3749675" cy="28124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advClick="0" advTm="7000">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285984" y="571480"/>
            <a:ext cx="4929222" cy="571504"/>
          </a:xfrm>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solidFill>
                  <a:srgbClr val="FFFF00"/>
                </a:solidFill>
              </a:rPr>
              <a:t>Poi la festa ha inizio …</a:t>
            </a:r>
            <a:endParaRPr lang="it-IT" dirty="0">
              <a:solidFill>
                <a:srgbClr val="FFFF00"/>
              </a:solidFill>
            </a:endParaRPr>
          </a:p>
        </p:txBody>
      </p:sp>
      <p:pic>
        <p:nvPicPr>
          <p:cNvPr id="8" name="Segnaposto contenuto 7" descr="IMG_20171017_110710.jpg"/>
          <p:cNvPicPr>
            <a:picLocks noGrp="1" noChangeAspect="1"/>
          </p:cNvPicPr>
          <p:nvPr>
            <p:ph sz="quarter" idx="2"/>
          </p:nvPr>
        </p:nvPicPr>
        <p:blipFill>
          <a:blip r:embed="rId2" cstate="print"/>
          <a:stretch>
            <a:fillRect/>
          </a:stretch>
        </p:blipFill>
        <p:spPr>
          <a:xfrm>
            <a:off x="4929190" y="2714620"/>
            <a:ext cx="3749675" cy="28122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Segnaposto contenuto 6" descr="IMG_20171017_110718.jpg"/>
          <p:cNvPicPr>
            <a:picLocks noGrp="1" noChangeAspect="1"/>
          </p:cNvPicPr>
          <p:nvPr>
            <p:ph sz="quarter" idx="1"/>
          </p:nvPr>
        </p:nvPicPr>
        <p:blipFill>
          <a:blip r:embed="rId3" cstate="print"/>
          <a:stretch>
            <a:fillRect/>
          </a:stretch>
        </p:blipFill>
        <p:spPr>
          <a:xfrm>
            <a:off x="500034" y="1928802"/>
            <a:ext cx="3749675" cy="28122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advTm="7000">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571736" y="548680"/>
            <a:ext cx="4376528" cy="720080"/>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r>
              <a:rPr lang="it-IT" dirty="0" smtClean="0"/>
              <a:t>Con l’Inno d’Italia …</a:t>
            </a:r>
            <a:endParaRPr lang="it-IT" dirty="0"/>
          </a:p>
        </p:txBody>
      </p:sp>
      <p:pic>
        <p:nvPicPr>
          <p:cNvPr id="7" name="Segnaposto contenuto 6" descr="IMG_20171017_110653.jpg"/>
          <p:cNvPicPr>
            <a:picLocks noGrp="1" noChangeAspect="1"/>
          </p:cNvPicPr>
          <p:nvPr>
            <p:ph sz="quarter" idx="1"/>
          </p:nvPr>
        </p:nvPicPr>
        <p:blipFill>
          <a:blip r:embed="rId2" cstate="print"/>
          <a:stretch>
            <a:fillRect/>
          </a:stretch>
        </p:blipFill>
        <p:spPr>
          <a:xfrm>
            <a:off x="785786" y="1928802"/>
            <a:ext cx="3749675" cy="281225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Segnaposto contenuto 8" descr="IMG_20171017_110703.jpg"/>
          <p:cNvPicPr>
            <a:picLocks noGrp="1" noChangeAspect="1"/>
          </p:cNvPicPr>
          <p:nvPr>
            <p:ph sz="quarter" idx="2"/>
          </p:nvPr>
        </p:nvPicPr>
        <p:blipFill>
          <a:blip r:embed="rId3" cstate="print"/>
          <a:stretch>
            <a:fillRect/>
          </a:stretch>
        </p:blipFill>
        <p:spPr>
          <a:xfrm>
            <a:off x="5072066" y="2857496"/>
            <a:ext cx="3749675" cy="28122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7000">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sp>
        <p:nvSpPr>
          <p:cNvPr id="8" name="Titolo 7"/>
          <p:cNvSpPr>
            <a:spLocks noGrp="1"/>
          </p:cNvSpPr>
          <p:nvPr>
            <p:ph type="title"/>
          </p:nvPr>
        </p:nvSpPr>
        <p:spPr>
          <a:xfrm>
            <a:off x="1979712" y="620688"/>
            <a:ext cx="5090908" cy="576064"/>
          </a:xfr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gn="ctr"/>
            <a:r>
              <a:rPr lang="it-IT" dirty="0" smtClean="0">
                <a:solidFill>
                  <a:schemeClr val="accent2"/>
                </a:solidFill>
              </a:rPr>
              <a:t>Presentatori  in erba …</a:t>
            </a:r>
            <a:endParaRPr lang="it-IT" dirty="0">
              <a:solidFill>
                <a:schemeClr val="accent2"/>
              </a:solidFill>
            </a:endParaRPr>
          </a:p>
        </p:txBody>
      </p:sp>
      <p:pic>
        <p:nvPicPr>
          <p:cNvPr id="9" name="Segnaposto contenuto 8" descr="IMG_20171017_111133.jpg"/>
          <p:cNvPicPr>
            <a:picLocks noGrp="1" noChangeAspect="1"/>
          </p:cNvPicPr>
          <p:nvPr>
            <p:ph sz="quarter" idx="2"/>
          </p:nvPr>
        </p:nvPicPr>
        <p:blipFill>
          <a:blip r:embed="rId2" cstate="print"/>
          <a:stretch>
            <a:fillRect/>
          </a:stretch>
        </p:blipFill>
        <p:spPr>
          <a:xfrm>
            <a:off x="5214942" y="1714488"/>
            <a:ext cx="3429383" cy="4572000"/>
          </a:xfrm>
          <a:prstGeom prst="ellipse">
            <a:avLst/>
          </a:prstGeom>
          <a:ln>
            <a:noFill/>
          </a:ln>
          <a:effectLst>
            <a:softEdge rad="112500"/>
          </a:effectLst>
        </p:spPr>
      </p:pic>
      <p:pic>
        <p:nvPicPr>
          <p:cNvPr id="7" name="Segnaposto contenuto 6" descr="IMG_20171017_110823.jpg"/>
          <p:cNvPicPr>
            <a:picLocks noGrp="1" noChangeAspect="1"/>
          </p:cNvPicPr>
          <p:nvPr>
            <p:ph sz="quarter" idx="1"/>
          </p:nvPr>
        </p:nvPicPr>
        <p:blipFill>
          <a:blip r:embed="rId3" cstate="print"/>
          <a:stretch>
            <a:fillRect/>
          </a:stretch>
        </p:blipFill>
        <p:spPr>
          <a:xfrm>
            <a:off x="914400" y="2327672"/>
            <a:ext cx="3749675" cy="2812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advClick="0" advTm="7000">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a:xfrm>
            <a:off x="1547664" y="620688"/>
            <a:ext cx="6264696" cy="652661"/>
          </a:xfrm>
          <a:solidFill>
            <a:schemeClr val="tx2"/>
          </a:solidFill>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it-IT" dirty="0" smtClean="0">
                <a:solidFill>
                  <a:srgbClr val="FFFF00"/>
                </a:solidFill>
              </a:rPr>
              <a:t>La danza dell’accoglienza …</a:t>
            </a:r>
            <a:endParaRPr lang="it-IT" dirty="0">
              <a:solidFill>
                <a:srgbClr val="FFFF00"/>
              </a:solidFill>
            </a:endParaRPr>
          </a:p>
        </p:txBody>
      </p:sp>
      <p:pic>
        <p:nvPicPr>
          <p:cNvPr id="6" name="Segnaposto contenuto 5" descr="IMG_20171017_111658.jpg"/>
          <p:cNvPicPr>
            <a:picLocks noGrp="1" noChangeAspect="1"/>
          </p:cNvPicPr>
          <p:nvPr>
            <p:ph sz="quarter" idx="1"/>
          </p:nvPr>
        </p:nvPicPr>
        <p:blipFill>
          <a:blip r:embed="rId2" cstate="print"/>
          <a:stretch>
            <a:fillRect/>
          </a:stretch>
        </p:blipFill>
        <p:spPr>
          <a:xfrm>
            <a:off x="500034" y="2071678"/>
            <a:ext cx="3749675" cy="28122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Segnaposto contenuto 8" descr="IMG_20171017_111833.jpg"/>
          <p:cNvPicPr>
            <a:picLocks noGrp="1" noChangeAspect="1"/>
          </p:cNvPicPr>
          <p:nvPr>
            <p:ph sz="quarter" idx="2"/>
          </p:nvPr>
        </p:nvPicPr>
        <p:blipFill>
          <a:blip r:embed="rId3" cstate="print"/>
          <a:stretch>
            <a:fillRect/>
          </a:stretch>
        </p:blipFill>
        <p:spPr>
          <a:xfrm>
            <a:off x="5072066" y="3214686"/>
            <a:ext cx="3749675" cy="28122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advClick="0" advTm="7000">
    <p:cover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914400" y="836712"/>
            <a:ext cx="7772400" cy="580926"/>
          </a:xfrm>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it-IT" sz="3200" dirty="0" smtClean="0"/>
              <a:t>I bambini di 5 anni regalano un aquilone </a:t>
            </a:r>
            <a:endParaRPr lang="it-IT" sz="3200" dirty="0"/>
          </a:p>
        </p:txBody>
      </p:sp>
      <p:pic>
        <p:nvPicPr>
          <p:cNvPr id="9" name="Segnaposto contenuto 8" descr="IMG_20171017_112305.jpg"/>
          <p:cNvPicPr>
            <a:picLocks noGrp="1" noChangeAspect="1"/>
          </p:cNvPicPr>
          <p:nvPr>
            <p:ph sz="quarter" idx="2"/>
          </p:nvPr>
        </p:nvPicPr>
        <p:blipFill>
          <a:blip r:embed="rId2" cstate="print"/>
          <a:stretch>
            <a:fillRect/>
          </a:stretch>
        </p:blipFill>
        <p:spPr>
          <a:xfrm>
            <a:off x="5000628" y="2857496"/>
            <a:ext cx="3749675" cy="28122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Segnaposto contenuto 10" descr="IMG_20171017_112539.jpg"/>
          <p:cNvPicPr>
            <a:picLocks noGrp="1" noChangeAspect="1"/>
          </p:cNvPicPr>
          <p:nvPr>
            <p:ph sz="quarter" idx="1"/>
          </p:nvPr>
        </p:nvPicPr>
        <p:blipFill>
          <a:blip r:embed="rId3" cstate="print"/>
          <a:stretch>
            <a:fillRect/>
          </a:stretch>
        </p:blipFill>
        <p:spPr>
          <a:xfrm>
            <a:off x="714348" y="2000240"/>
            <a:ext cx="3749675" cy="28122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advClick="0" advTm="7000">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267744" y="692696"/>
            <a:ext cx="5072098" cy="589736"/>
          </a:xfrm>
          <a:solidFill>
            <a:schemeClr val="accent6"/>
          </a:solidFill>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it-IT" dirty="0" smtClean="0"/>
              <a:t> </a:t>
            </a:r>
            <a:r>
              <a:rPr lang="it-IT" dirty="0" smtClean="0">
                <a:solidFill>
                  <a:schemeClr val="tx1"/>
                </a:solidFill>
              </a:rPr>
              <a:t>ai bambini di 3 anni …</a:t>
            </a:r>
            <a:endParaRPr lang="it-IT" dirty="0">
              <a:solidFill>
                <a:schemeClr val="tx1"/>
              </a:solidFill>
            </a:endParaRPr>
          </a:p>
        </p:txBody>
      </p:sp>
      <p:pic>
        <p:nvPicPr>
          <p:cNvPr id="9" name="Segnaposto contenuto 8" descr="IMG_20171017_112519.jpg"/>
          <p:cNvPicPr>
            <a:picLocks noGrp="1" noChangeAspect="1"/>
          </p:cNvPicPr>
          <p:nvPr>
            <p:ph sz="quarter" idx="1"/>
          </p:nvPr>
        </p:nvPicPr>
        <p:blipFill>
          <a:blip r:embed="rId2" cstate="print"/>
          <a:stretch>
            <a:fillRect/>
          </a:stretch>
        </p:blipFill>
        <p:spPr>
          <a:xfrm>
            <a:off x="500034" y="2071678"/>
            <a:ext cx="3749675" cy="281225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0" name="Segnaposto contenuto 9" descr="IMG_20171017_112649.jpg"/>
          <p:cNvPicPr>
            <a:picLocks noGrp="1" noChangeAspect="1"/>
          </p:cNvPicPr>
          <p:nvPr>
            <p:ph sz="quarter" idx="2"/>
          </p:nvPr>
        </p:nvPicPr>
        <p:blipFill>
          <a:blip r:embed="rId3" cstate="print"/>
          <a:stretch>
            <a:fillRect/>
          </a:stretch>
        </p:blipFill>
        <p:spPr>
          <a:xfrm>
            <a:off x="5000628" y="2857496"/>
            <a:ext cx="3749675" cy="281225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advClick="0" advTm="7000">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5" name="Titolo 4"/>
          <p:cNvSpPr>
            <a:spLocks noGrp="1"/>
          </p:cNvSpPr>
          <p:nvPr>
            <p:ph type="title"/>
          </p:nvPr>
        </p:nvSpPr>
        <p:spPr>
          <a:xfrm>
            <a:off x="1187624" y="620688"/>
            <a:ext cx="6929486" cy="805760"/>
          </a:xfrm>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it-IT" dirty="0" smtClean="0"/>
              <a:t>Sulle note di “Come un aquilone”</a:t>
            </a:r>
            <a:endParaRPr lang="it-IT" dirty="0"/>
          </a:p>
        </p:txBody>
      </p:sp>
      <p:pic>
        <p:nvPicPr>
          <p:cNvPr id="9" name="Segnaposto contenuto 8" descr="IMG_20171017_112659.jpg"/>
          <p:cNvPicPr>
            <a:picLocks noGrp="1" noChangeAspect="1"/>
          </p:cNvPicPr>
          <p:nvPr>
            <p:ph sz="quarter" idx="1"/>
          </p:nvPr>
        </p:nvPicPr>
        <p:blipFill>
          <a:blip r:embed="rId2" cstate="print"/>
          <a:stretch>
            <a:fillRect/>
          </a:stretch>
        </p:blipFill>
        <p:spPr>
          <a:xfrm>
            <a:off x="357158" y="2071678"/>
            <a:ext cx="3749675" cy="2812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Segnaposto contenuto 9" descr="IMG_20171017_112553.jpg"/>
          <p:cNvPicPr>
            <a:picLocks noGrp="1" noChangeAspect="1"/>
          </p:cNvPicPr>
          <p:nvPr>
            <p:ph sz="quarter" idx="2"/>
          </p:nvPr>
        </p:nvPicPr>
        <p:blipFill>
          <a:blip r:embed="rId3" cstate="print"/>
          <a:stretch>
            <a:fillRect/>
          </a:stretch>
        </p:blipFill>
        <p:spPr>
          <a:xfrm>
            <a:off x="4929190" y="3000372"/>
            <a:ext cx="3749675" cy="2812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advTm="7000">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611560" y="692696"/>
            <a:ext cx="7923289" cy="559836"/>
          </a:xfrm>
          <a:solidFill>
            <a:schemeClr val="tx1"/>
          </a:solidFill>
        </p:spPr>
        <p:style>
          <a:lnRef idx="2">
            <a:schemeClr val="accent6"/>
          </a:lnRef>
          <a:fillRef idx="1">
            <a:schemeClr val="lt1"/>
          </a:fillRef>
          <a:effectRef idx="0">
            <a:schemeClr val="accent6"/>
          </a:effectRef>
          <a:fontRef idx="minor">
            <a:schemeClr val="dk1"/>
          </a:fontRef>
        </p:style>
        <p:txBody>
          <a:bodyPr>
            <a:normAutofit fontScale="90000"/>
          </a:bodyPr>
          <a:lstStyle/>
          <a:p>
            <a:pPr algn="ctr"/>
            <a:r>
              <a:rPr lang="it-IT" dirty="0" smtClean="0">
                <a:solidFill>
                  <a:srgbClr val="00B050"/>
                </a:solidFill>
              </a:rPr>
              <a:t> </a:t>
            </a:r>
            <a:r>
              <a:rPr lang="it-IT" sz="2200" dirty="0" smtClean="0">
                <a:solidFill>
                  <a:srgbClr val="00B050"/>
                </a:solidFill>
              </a:rPr>
              <a:t>Passaggio di testimone tra i bambini di quinta e quelli di prima …</a:t>
            </a:r>
            <a:endParaRPr lang="it-IT" sz="2200" dirty="0">
              <a:solidFill>
                <a:srgbClr val="00B050"/>
              </a:solidFill>
            </a:endParaRPr>
          </a:p>
        </p:txBody>
      </p:sp>
      <p:pic>
        <p:nvPicPr>
          <p:cNvPr id="8" name="Segnaposto contenuto 7" descr="IMG_20171017_113632.jpg"/>
          <p:cNvPicPr>
            <a:picLocks noGrp="1" noChangeAspect="1"/>
          </p:cNvPicPr>
          <p:nvPr>
            <p:ph sz="quarter" idx="2"/>
          </p:nvPr>
        </p:nvPicPr>
        <p:blipFill>
          <a:blip r:embed="rId2" cstate="print"/>
          <a:stretch>
            <a:fillRect/>
          </a:stretch>
        </p:blipFill>
        <p:spPr>
          <a:xfrm>
            <a:off x="4929190" y="2928934"/>
            <a:ext cx="3749675" cy="2812256"/>
          </a:xfrm>
          <a:prstGeom prst="rect">
            <a:avLst/>
          </a:prstGeom>
          <a:ln>
            <a:noFill/>
          </a:ln>
          <a:effectLst>
            <a:outerShdw blurRad="190500" algn="tl" rotWithShape="0">
              <a:srgbClr val="000000">
                <a:alpha val="70000"/>
              </a:srgbClr>
            </a:outerShdw>
          </a:effectLst>
        </p:spPr>
      </p:pic>
      <p:pic>
        <p:nvPicPr>
          <p:cNvPr id="7" name="Segnaposto contenuto 6" descr="IMG_20171017_113521.jpg"/>
          <p:cNvPicPr>
            <a:picLocks noGrp="1" noChangeAspect="1"/>
          </p:cNvPicPr>
          <p:nvPr>
            <p:ph sz="quarter" idx="1"/>
          </p:nvPr>
        </p:nvPicPr>
        <p:blipFill>
          <a:blip r:embed="rId3" cstate="print"/>
          <a:stretch>
            <a:fillRect/>
          </a:stretch>
        </p:blipFill>
        <p:spPr>
          <a:xfrm>
            <a:off x="285720" y="1928802"/>
            <a:ext cx="3749675" cy="2812256"/>
          </a:xfrm>
          <a:prstGeom prst="rect">
            <a:avLst/>
          </a:prstGeom>
          <a:ln>
            <a:noFill/>
          </a:ln>
          <a:effectLst>
            <a:outerShdw blurRad="190500" algn="tl" rotWithShape="0">
              <a:srgbClr val="000000">
                <a:alpha val="70000"/>
              </a:srgbClr>
            </a:outerShdw>
          </a:effectLst>
        </p:spPr>
      </p:pic>
    </p:spTree>
  </p:cSld>
  <p:clrMapOvr>
    <a:masterClrMapping/>
  </p:clrMapOvr>
  <p:transition advClick="0" advTm="7000">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619672" y="620688"/>
            <a:ext cx="6001932" cy="631274"/>
          </a:xfrm>
          <a:solidFill>
            <a:schemeClr val="accent4">
              <a:lumMod val="40000"/>
              <a:lumOff val="60000"/>
            </a:schemeClr>
          </a:solidFill>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it-IT" dirty="0" smtClean="0"/>
              <a:t> </a:t>
            </a:r>
            <a:r>
              <a:rPr lang="it-IT" sz="3100" dirty="0" smtClean="0"/>
              <a:t>con il regalo di una girandola …</a:t>
            </a:r>
          </a:p>
        </p:txBody>
      </p:sp>
      <p:pic>
        <p:nvPicPr>
          <p:cNvPr id="8" name="Segnaposto contenuto 7" descr="IMG_20171017_113739.jpg"/>
          <p:cNvPicPr>
            <a:picLocks noGrp="1" noChangeAspect="1"/>
          </p:cNvPicPr>
          <p:nvPr>
            <p:ph sz="quarter" idx="1"/>
          </p:nvPr>
        </p:nvPicPr>
        <p:blipFill>
          <a:blip r:embed="rId2" cstate="print"/>
          <a:stretch>
            <a:fillRect/>
          </a:stretch>
        </p:blipFill>
        <p:spPr>
          <a:xfrm>
            <a:off x="500034" y="2000240"/>
            <a:ext cx="3749675" cy="28122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Segnaposto contenuto 8" descr="IMG_20171017_114022.jpg"/>
          <p:cNvPicPr>
            <a:picLocks noGrp="1" noChangeAspect="1"/>
          </p:cNvPicPr>
          <p:nvPr>
            <p:ph sz="quarter" idx="2"/>
          </p:nvPr>
        </p:nvPicPr>
        <p:blipFill>
          <a:blip r:embed="rId3" cstate="print"/>
          <a:stretch>
            <a:fillRect/>
          </a:stretch>
        </p:blipFill>
        <p:spPr>
          <a:xfrm>
            <a:off x="5143504" y="3000372"/>
            <a:ext cx="3749675" cy="281261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advClick="0" advTm="7000">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p:cNvSpPr>
            <a:spLocks noGrp="1"/>
          </p:cNvSpPr>
          <p:nvPr>
            <p:ph type="title"/>
          </p:nvPr>
        </p:nvSpPr>
        <p:spPr>
          <a:xfrm>
            <a:off x="611561" y="332656"/>
            <a:ext cx="8084218" cy="1083394"/>
          </a:xfrm>
          <a:solidFill>
            <a:schemeClr val="tx1"/>
          </a:solidFill>
        </p:spPr>
        <p:txBody>
          <a:bodyPr>
            <a:noAutofit/>
          </a:bodyPr>
          <a:lstStyle/>
          <a:p>
            <a:pPr algn="ctr"/>
            <a:r>
              <a:rPr lang="it-IT" sz="1800" dirty="0" smtClean="0">
                <a:solidFill>
                  <a:schemeClr val="accent5"/>
                </a:solidFill>
              </a:rPr>
              <a:t>“Ho imparato a sognare, quando inizi a scoprire che ogni sogno ti porta più in là cavalcando aquiloni, oltre muri e confini, ho imparato a sognare da là ….”</a:t>
            </a:r>
            <a:br>
              <a:rPr lang="it-IT" sz="1800" dirty="0" smtClean="0">
                <a:solidFill>
                  <a:schemeClr val="accent5"/>
                </a:solidFill>
              </a:rPr>
            </a:br>
            <a:r>
              <a:rPr lang="it-IT" sz="1800" dirty="0" err="1" smtClean="0">
                <a:solidFill>
                  <a:schemeClr val="accent5"/>
                </a:solidFill>
              </a:rPr>
              <a:t>Negrita</a:t>
            </a:r>
            <a:endParaRPr lang="it-IT" sz="1800" dirty="0">
              <a:solidFill>
                <a:schemeClr val="accent5"/>
              </a:solidFill>
            </a:endParaRPr>
          </a:p>
        </p:txBody>
      </p:sp>
      <p:sp>
        <p:nvSpPr>
          <p:cNvPr id="5" name="Segnaposto testo 4"/>
          <p:cNvSpPr>
            <a:spLocks noGrp="1"/>
          </p:cNvSpPr>
          <p:nvPr>
            <p:ph type="body" idx="2"/>
          </p:nvPr>
        </p:nvSpPr>
        <p:spPr>
          <a:xfrm>
            <a:off x="467544" y="1762104"/>
            <a:ext cx="2786082" cy="4543444"/>
          </a:xfrm>
          <a:solidFill>
            <a:schemeClr val="accent6"/>
          </a:solidFill>
        </p:spPr>
        <p:txBody>
          <a:bodyPr>
            <a:normAutofit fontScale="85000" lnSpcReduction="20000"/>
          </a:bodyPr>
          <a:lstStyle/>
          <a:p>
            <a:endParaRPr lang="it-IT" dirty="0" smtClean="0"/>
          </a:p>
          <a:p>
            <a:pPr algn="ctr"/>
            <a:r>
              <a:rPr lang="it-IT" sz="2400" dirty="0" smtClean="0"/>
              <a:t> Nel cielo  immenso della vita hanno spiccato il volo i nostri bambini come tanti piccoli aquiloni,</a:t>
            </a:r>
          </a:p>
          <a:p>
            <a:pPr algn="ctr"/>
            <a:r>
              <a:rPr lang="it-IT" sz="2400" dirty="0" smtClean="0"/>
              <a:t>che con la loro originalità e unicità, </a:t>
            </a:r>
            <a:endParaRPr lang="it-IT" sz="2400" dirty="0" smtClean="0"/>
          </a:p>
          <a:p>
            <a:pPr algn="ctr"/>
            <a:r>
              <a:rPr lang="it-IT" sz="2400" dirty="0" smtClean="0"/>
              <a:t>si </a:t>
            </a:r>
            <a:r>
              <a:rPr lang="it-IT" sz="2400" dirty="0" smtClean="0"/>
              <a:t>esprimeranno </a:t>
            </a:r>
            <a:r>
              <a:rPr lang="it-IT" sz="2400" dirty="0" smtClean="0"/>
              <a:t>nel </a:t>
            </a:r>
            <a:r>
              <a:rPr lang="it-IT" sz="2400" dirty="0" smtClean="0"/>
              <a:t>mondo della scuola … un’avventura che noi maestre auguriamo loro di essere straordinaria, ricca, irripetibile e soprattutto indimenticabile.</a:t>
            </a:r>
          </a:p>
          <a:p>
            <a:endParaRPr lang="it-IT" dirty="0"/>
          </a:p>
        </p:txBody>
      </p:sp>
      <p:pic>
        <p:nvPicPr>
          <p:cNvPr id="8" name="Segnaposto contenuto 7" descr="21869648-Aquiloni-Immagine-di-tema-Archivio-Fotografico.jpg"/>
          <p:cNvPicPr>
            <a:picLocks noGrp="1" noChangeAspect="1"/>
          </p:cNvPicPr>
          <p:nvPr>
            <p:ph sz="quarter" idx="1"/>
          </p:nvPr>
        </p:nvPicPr>
        <p:blipFill>
          <a:blip r:embed="rId2"/>
          <a:stretch>
            <a:fillRect/>
          </a:stretch>
        </p:blipFill>
        <p:spPr>
          <a:xfrm>
            <a:off x="4071934" y="1785926"/>
            <a:ext cx="4623845" cy="4495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7000">
        <p15:prstTrans prst="airplane"/>
      </p:transition>
    </mc:Choice>
    <mc:Fallback xmlns="">
      <p:transition spd="slow" advClick="0" advTm="7000">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niverso">
  <a:themeElements>
    <a:clrScheme name="Personalizzato 15">
      <a:dk1>
        <a:srgbClr val="FFFF00"/>
      </a:dk1>
      <a:lt1>
        <a:srgbClr val="92D050"/>
      </a:lt1>
      <a:dk2>
        <a:srgbClr val="73D6FD"/>
      </a:dk2>
      <a:lt2>
        <a:srgbClr val="00B050"/>
      </a:lt2>
      <a:accent1>
        <a:srgbClr val="7030A0"/>
      </a:accent1>
      <a:accent2>
        <a:srgbClr val="FFFF00"/>
      </a:accent2>
      <a:accent3>
        <a:srgbClr val="92D050"/>
      </a:accent3>
      <a:accent4>
        <a:srgbClr val="68007F"/>
      </a:accent4>
      <a:accent5>
        <a:srgbClr val="005BD3"/>
      </a:accent5>
      <a:accent6>
        <a:srgbClr val="AB73D5"/>
      </a:accent6>
      <a:hlink>
        <a:srgbClr val="17BBFD"/>
      </a:hlink>
      <a:folHlink>
        <a:srgbClr val="FF79C2"/>
      </a:folHlink>
    </a:clrScheme>
    <a:fontScheme name="Universo">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niverso">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504</TotalTime>
  <Words>499</Words>
  <Application>Microsoft Office PowerPoint</Application>
  <PresentationFormat>Presentazione su schermo (4:3)</PresentationFormat>
  <Paragraphs>30</Paragraphs>
  <Slides>17</Slides>
  <Notes>1</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17</vt:i4>
      </vt:variant>
    </vt:vector>
  </HeadingPairs>
  <TitlesOfParts>
    <vt:vector size="22" baseType="lpstr">
      <vt:lpstr>Calibri</vt:lpstr>
      <vt:lpstr>Franklin Gothic Book</vt:lpstr>
      <vt:lpstr>Perpetua</vt:lpstr>
      <vt:lpstr>Wingdings 2</vt:lpstr>
      <vt:lpstr>Universo</vt:lpstr>
      <vt:lpstr>Scuola dell’Infanzia e Scuola Primaria  di San Gregorio Magno</vt:lpstr>
      <vt:lpstr>Progetto Accoglienza  A.s. 2017/2018</vt:lpstr>
      <vt:lpstr>Eccoci all’opera:  Ritagliamo le sagome … </vt:lpstr>
      <vt:lpstr>E con l’aiuto delle maestre  ecco pronti i nostri aquiloni …</vt:lpstr>
      <vt:lpstr>Prima abbiamo provato da soli …</vt:lpstr>
      <vt:lpstr>Poi in palestra con i bambini della primaria …</vt:lpstr>
      <vt:lpstr>Prove generali in cortile …</vt:lpstr>
      <vt:lpstr>     Poi la festa ha inizio …</vt:lpstr>
      <vt:lpstr>Con l’Inno d’Italia …</vt:lpstr>
      <vt:lpstr>Presentatori  in erba …</vt:lpstr>
      <vt:lpstr>La danza dell’accoglienza …</vt:lpstr>
      <vt:lpstr>I bambini di 5 anni regalano un aquilone </vt:lpstr>
      <vt:lpstr> ai bambini di 3 anni …</vt:lpstr>
      <vt:lpstr>Sulle note di “Come un aquilone”</vt:lpstr>
      <vt:lpstr> Passaggio di testimone tra i bambini di quinta e quelli di prima …</vt:lpstr>
      <vt:lpstr> con il regalo di una girandola …</vt:lpstr>
      <vt:lpstr>“Ho imparato a sognare, quando inizi a scoprire che ogni sogno ti porta più in là cavalcando aquiloni, oltre muri e confini, ho imparato a sognare da là ….” Negrita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Scuola dell’Infanzia di San Gregorio Magno</dc:title>
  <dc:creator>user</dc:creator>
  <cp:lastModifiedBy>Giuseppe Sorvillo</cp:lastModifiedBy>
  <cp:revision>52</cp:revision>
  <dcterms:created xsi:type="dcterms:W3CDTF">2016-11-16T19:30:56Z</dcterms:created>
  <dcterms:modified xsi:type="dcterms:W3CDTF">2017-10-21T19:24:36Z</dcterms:modified>
</cp:coreProperties>
</file>