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7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38" autoAdjust="0"/>
  </p:normalViewPr>
  <p:slideViewPr>
    <p:cSldViewPr>
      <p:cViewPr varScale="1">
        <p:scale>
          <a:sx n="70" d="100"/>
          <a:sy n="70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85CDE-2A22-4EB3-8042-3078BA0A40F5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EEDF1-F490-4A24-BFA1-0576668286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7679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EEDF1-F490-4A24-BFA1-0576668286F5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3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22/11/2017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51216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3600" dirty="0" smtClean="0">
                <a:solidFill>
                  <a:srgbClr val="FFC000"/>
                </a:solidFill>
              </a:rPr>
              <a:t>Scuola dell’Infanzia </a:t>
            </a:r>
            <a:br>
              <a:rPr lang="it-IT" sz="3600" dirty="0" smtClean="0">
                <a:solidFill>
                  <a:srgbClr val="FFC000"/>
                </a:solidFill>
              </a:rPr>
            </a:br>
            <a:r>
              <a:rPr lang="it-IT" sz="3600" dirty="0" smtClean="0">
                <a:solidFill>
                  <a:srgbClr val="FFC000"/>
                </a:solidFill>
              </a:rPr>
              <a:t>di San Gregorio Magno</a:t>
            </a:r>
            <a:br>
              <a:rPr lang="it-IT" sz="3600" dirty="0" smtClean="0">
                <a:solidFill>
                  <a:srgbClr val="FFC000"/>
                </a:solidFill>
              </a:rPr>
            </a:br>
            <a:r>
              <a:rPr lang="it-IT" sz="3600" dirty="0" smtClean="0">
                <a:solidFill>
                  <a:srgbClr val="FFC000"/>
                </a:solidFill>
              </a:rPr>
              <a:t>SEZIONE C</a:t>
            </a:r>
            <a:endParaRPr lang="it-IT" sz="3600" dirty="0">
              <a:solidFill>
                <a:srgbClr val="FFC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2976" y="3643314"/>
            <a:ext cx="7072362" cy="12858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Laboratorio d’autunno:</a:t>
            </a:r>
          </a:p>
          <a:p>
            <a:pPr algn="ctr"/>
            <a:r>
              <a:rPr lang="it-IT" b="1" dirty="0" smtClean="0">
                <a:solidFill>
                  <a:srgbClr val="C00000"/>
                </a:solidFill>
              </a:rPr>
              <a:t>lavori con foglie e brattee di pigna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786314" y="6286520"/>
            <a:ext cx="4000528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 </a:t>
            </a:r>
            <a:r>
              <a:rPr lang="it-IT" sz="1400" dirty="0" smtClean="0">
                <a:solidFill>
                  <a:schemeClr val="bg1"/>
                </a:solidFill>
              </a:rPr>
              <a:t>a cura dell’insegnante  Maria Eugenia </a:t>
            </a:r>
            <a:r>
              <a:rPr lang="it-IT" sz="1400" dirty="0" err="1" smtClean="0">
                <a:solidFill>
                  <a:schemeClr val="bg1"/>
                </a:solidFill>
              </a:rPr>
              <a:t>Sorvillo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4" name="I giorni dell autunno - Canzoni per bambini di Mela Musi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4688" y="4766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57356" y="285728"/>
            <a:ext cx="5572164" cy="64295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Laboratorio d’autunno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79512" y="1628800"/>
            <a:ext cx="8568952" cy="4536504"/>
          </a:xfrm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it-IT" dirty="0" smtClean="0"/>
              <a:t> </a:t>
            </a:r>
          </a:p>
          <a:p>
            <a:pPr algn="just">
              <a:buNone/>
            </a:pPr>
            <a:r>
              <a:rPr lang="it-IT" sz="3400" dirty="0" smtClean="0"/>
              <a:t>Conoscere le stagioni nel loro susseguirsi,  individuarne le caratteristiche principali e i mutamenti dall’una all’altra stagione aiuta i bambini a rendersi consapevoli di far parte di un “sistema” scandito dal divenire e dal cambiamento e,  contemporaneamente, ad apprezzare la natura nei suoi aspetti più evidenti.</a:t>
            </a:r>
          </a:p>
          <a:p>
            <a:pPr algn="just">
              <a:buNone/>
            </a:pPr>
            <a:r>
              <a:rPr lang="it-IT" sz="3400" dirty="0" smtClean="0"/>
              <a:t> L'autunno e i suoi colori, profumi e sapori, da sempre fonte d'ispirazione per  tante attività didattiche, quest'anno ci ha portato a formulare riflessioni guidate sulle trasformazioni dell'ambiente che ci circonda, indispensabili per portare gradatamente il bambino alla scoperta dei fenomeni naturali.  </a:t>
            </a:r>
          </a:p>
          <a:p>
            <a:pPr algn="just">
              <a:buNone/>
            </a:pPr>
            <a:r>
              <a:rPr lang="it-IT" sz="3400" dirty="0" smtClean="0"/>
              <a:t>Grazie alle attività proposte sono stati individuati i colori specifici e le caratteristiche proprie della stagione come ad esempio le foglie che si staccano dagli alberi, i colori delle foglie, la temperatura che comincia a diminuire, il grigio del cielo, la pioggia, i tipi di frutti, l‟abbigliamento che indossiamo che comincia ad essere più pesante, gli animali che si preparano al letargo per risvegliarsi a primavera...sono state vissute esperienze ed osservazioni per cogliere elementi di novità e di significato stagionale, attraverso le proprie percezioni ed emozioni.</a:t>
            </a:r>
          </a:p>
          <a:p>
            <a:pPr algn="just">
              <a:buNone/>
            </a:pPr>
            <a:r>
              <a:rPr lang="it-IT" sz="3400" dirty="0" smtClean="0"/>
              <a:t>Questa stagione offre una miriade di elementi naturali come foglie, ghiande, rametti, castagne che sono stati raccolti con grande gioia dei bambini  per arricchire i loro lavori con tanta fantasia e portare a scuola i colori e i profumi dell’autunno.</a:t>
            </a:r>
            <a:endParaRPr lang="it-IT" sz="3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None/>
            </a:pPr>
            <a:r>
              <a:rPr lang="it-IT" sz="34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Ogni stagione ha il suo fascino per la profondità e per la bellezza dei colori che la caratterizzano, per celebrare la magia dei color caldi dell’Autunno abbiamo realizzato dei bellissimi lavori decorati con gli elementi naturali tipici di questo periodo.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6000">
        <p15:prstTrans prst="curtains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48577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2800" dirty="0" smtClean="0">
                <a:solidFill>
                  <a:schemeClr val="accent6">
                    <a:lumMod val="75000"/>
                  </a:schemeClr>
                </a:solidFill>
              </a:rPr>
              <a:t>Diamo spazio alla creatività con  pennelli e tempera …</a:t>
            </a:r>
            <a:endParaRPr lang="it-IT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Segnaposto contenuto 8" descr="IMG_20171020_121559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643050"/>
            <a:ext cx="4041775" cy="3030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Segnaposto contenuto 9" descr="IMG_20171020_121012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857752" y="2928934"/>
            <a:ext cx="4041775" cy="3031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55202" cy="57038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C00000"/>
                </a:solidFill>
              </a:rPr>
              <a:t>per celebrare la magia dei colori caldi dell’Autunno …</a:t>
            </a:r>
            <a:endParaRPr lang="it-IT" sz="2400" dirty="0">
              <a:solidFill>
                <a:srgbClr val="C00000"/>
              </a:solidFill>
            </a:endParaRPr>
          </a:p>
        </p:txBody>
      </p:sp>
      <p:pic>
        <p:nvPicPr>
          <p:cNvPr id="8" name="Segnaposto contenuto 7" descr="IMG_20171020_121640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52" y="3000372"/>
            <a:ext cx="4041775" cy="3031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Segnaposto contenuto 6" descr="IMG_20171020_121551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357158" y="1571612"/>
            <a:ext cx="4041775" cy="3031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randomBar dir="vert"/>
      </p:transition>
    </mc:Choice>
    <mc:Fallback xmlns="">
      <p:transition spd="slow" advClick="0" advTm="500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4674" y="332656"/>
            <a:ext cx="6862622" cy="64352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 Coloriamo con i pastelli il simpatico riccio ….</a:t>
            </a:r>
            <a:endParaRPr lang="it-IT" sz="2400" dirty="0"/>
          </a:p>
        </p:txBody>
      </p:sp>
      <p:pic>
        <p:nvPicPr>
          <p:cNvPr id="7" name="Segnaposto contenuto 6" descr="IMG_20171023_125424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85852" y="1500174"/>
            <a:ext cx="6581444" cy="4937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14480" y="285728"/>
            <a:ext cx="6043626" cy="5715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Raccogliamo le brattee delle pigne 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7" name="Segnaposto contenuto 6" descr="IMG_20171019_09534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85852" y="1285860"/>
            <a:ext cx="6582833" cy="493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IMG_20171023_12544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428736"/>
            <a:ext cx="4041775" cy="30303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Segnaposto contenuto 7" descr="IMG_20171024_121948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2928934"/>
            <a:ext cx="4041775" cy="3031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71538" y="500042"/>
            <a:ext cx="6972320" cy="5000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400" dirty="0" smtClean="0"/>
              <a:t>Incolliamo le brattee per fare gli aculei del riccio …</a:t>
            </a:r>
            <a:endParaRPr lang="it-IT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29461" y="332656"/>
            <a:ext cx="4085076" cy="50008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/>
              <a:t>Ecco pronti i nostri ricci </a:t>
            </a:r>
            <a:endParaRPr lang="it-IT" dirty="0"/>
          </a:p>
        </p:txBody>
      </p:sp>
      <p:pic>
        <p:nvPicPr>
          <p:cNvPr id="7" name="Segnaposto contenuto 6" descr="IMG_20171026_12363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80583" y="1219200"/>
            <a:ext cx="6582833" cy="4937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258072" cy="42864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sz="2400" dirty="0" smtClean="0"/>
              <a:t>Pitturiamo con la tempera il viso del nostro scoiattolo …</a:t>
            </a:r>
            <a:endParaRPr lang="it-IT" sz="2400" dirty="0"/>
          </a:p>
        </p:txBody>
      </p:sp>
      <p:pic>
        <p:nvPicPr>
          <p:cNvPr id="8" name="Segnaposto contenuto 7" descr="IMG_20171027_09301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786058"/>
            <a:ext cx="4041775" cy="30310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Segnaposto contenuto 6" descr="IMG_20171027_092957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4041775" cy="30300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285720" y="404664"/>
            <a:ext cx="8542369" cy="45087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t-IT" sz="2200" dirty="0" smtClean="0"/>
              <a:t> </a:t>
            </a:r>
            <a:r>
              <a:rPr lang="it-IT" sz="2200" dirty="0" smtClean="0">
                <a:solidFill>
                  <a:srgbClr val="FFC000"/>
                </a:solidFill>
              </a:rPr>
              <a:t>Incolliamo le foglie sulla coda e sulle zampine dello scoiattolo</a:t>
            </a:r>
            <a:endParaRPr lang="it-IT" sz="2200" dirty="0">
              <a:solidFill>
                <a:srgbClr val="FFC000"/>
              </a:solidFill>
            </a:endParaRPr>
          </a:p>
        </p:txBody>
      </p:sp>
      <p:pic>
        <p:nvPicPr>
          <p:cNvPr id="9" name="Segnaposto contenuto 8" descr="IMG_20171030_102525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786314" y="3071810"/>
            <a:ext cx="4041775" cy="3031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Segnaposto contenuto 6" descr="IMG_20171030_085850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643050"/>
            <a:ext cx="4041775" cy="3031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dissolve/>
      </p:transition>
    </mc:Choice>
    <mc:Fallback xmlns="">
      <p:transition spd="slow" advClick="0" advTm="5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14348" y="500042"/>
            <a:ext cx="7858180" cy="4286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000" dirty="0" smtClean="0">
                <a:solidFill>
                  <a:srgbClr val="00B050"/>
                </a:solidFill>
              </a:rPr>
              <a:t>Aggiungiamo cappello e sciarpa realizzati con la stoffa portata da casa …</a:t>
            </a:r>
            <a:endParaRPr lang="it-IT" sz="2000" dirty="0">
              <a:solidFill>
                <a:srgbClr val="00B050"/>
              </a:solidFill>
            </a:endParaRPr>
          </a:p>
        </p:txBody>
      </p:sp>
      <p:pic>
        <p:nvPicPr>
          <p:cNvPr id="6" name="Segnaposto contenuto 5" descr="IMG_20171109_10173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80254" y="1219200"/>
            <a:ext cx="6583491" cy="49371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win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Ed ecco i nostri animaletti pronti a decorare l’aula 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8" name="Segnaposto contenuto 7" descr="IMG_20171113_10044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643050"/>
            <a:ext cx="4041775" cy="3030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Segnaposto contenuto 8" descr="IMG_20171113_10220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3357562"/>
            <a:ext cx="4041775" cy="30300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fractur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643866" cy="57152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7030A0"/>
                </a:solidFill>
              </a:rPr>
              <a:t>Pronti pure i nostri lavori con foglie e brattee </a:t>
            </a:r>
            <a:endParaRPr lang="it-IT" dirty="0">
              <a:solidFill>
                <a:srgbClr val="7030A0"/>
              </a:solidFill>
            </a:endParaRPr>
          </a:p>
        </p:txBody>
      </p:sp>
      <p:pic>
        <p:nvPicPr>
          <p:cNvPr id="9" name="Segnaposto contenuto 8" descr="IMG_20171106_1046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428736"/>
            <a:ext cx="4041775" cy="30313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Segnaposto contenuto 9" descr="IMG_20171106_104610_BURST001_COVER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3000372"/>
            <a:ext cx="4041775" cy="30313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57152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/>
              <a:t> In posa con i nostri capolavori da portare a casa </a:t>
            </a:r>
            <a:endParaRPr lang="it-IT" dirty="0"/>
          </a:p>
        </p:txBody>
      </p:sp>
      <p:pic>
        <p:nvPicPr>
          <p:cNvPr id="6" name="Segnaposto contenuto 5" descr="IMG_20171107_100448_BURST0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80583" y="1219200"/>
            <a:ext cx="6582833" cy="4937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airplan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64295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C00000"/>
                </a:solidFill>
              </a:rPr>
              <a:t> come ricordo di questa coloratissima stagione …</a:t>
            </a: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7" name="Segnaposto contenuto 6" descr="fall_leav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571612"/>
            <a:ext cx="7899400" cy="4937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Personalizzato 21">
      <a:dk1>
        <a:srgbClr val="E3D0F1"/>
      </a:dk1>
      <a:lt1>
        <a:srgbClr val="FF0000"/>
      </a:lt1>
      <a:dk2>
        <a:srgbClr val="C7A2E3"/>
      </a:dk2>
      <a:lt2>
        <a:srgbClr val="00B050"/>
      </a:lt2>
      <a:accent1>
        <a:srgbClr val="7030A0"/>
      </a:accent1>
      <a:accent2>
        <a:srgbClr val="FFFF00"/>
      </a:accent2>
      <a:accent3>
        <a:srgbClr val="AB73D5"/>
      </a:accent3>
      <a:accent4>
        <a:srgbClr val="FF0000"/>
      </a:accent4>
      <a:accent5>
        <a:srgbClr val="FFFF00"/>
      </a:accent5>
      <a:accent6>
        <a:srgbClr val="542378"/>
      </a:accent6>
      <a:hlink>
        <a:srgbClr val="FF0000"/>
      </a:hlink>
      <a:folHlink>
        <a:srgbClr val="FFFF0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207</Words>
  <Application>Microsoft Office PowerPoint</Application>
  <PresentationFormat>Presentazione su schermo (4:3)</PresentationFormat>
  <Paragraphs>25</Paragraphs>
  <Slides>15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Bookman Old Style</vt:lpstr>
      <vt:lpstr>Calibri</vt:lpstr>
      <vt:lpstr>Gill Sans MT</vt:lpstr>
      <vt:lpstr>Wingdings</vt:lpstr>
      <vt:lpstr>Wingdings 3</vt:lpstr>
      <vt:lpstr>Satellite</vt:lpstr>
      <vt:lpstr>Scuola dell’Infanzia  di San Gregorio Magno SEZIONE C</vt:lpstr>
      <vt:lpstr>Laboratorio d’autunno</vt:lpstr>
      <vt:lpstr>Diamo spazio alla creatività con  pennelli e tempera …</vt:lpstr>
      <vt:lpstr>per celebrare la magia dei colori caldi dell’Autunno …</vt:lpstr>
      <vt:lpstr> Coloriamo con i pastelli il simpatico riccio ….</vt:lpstr>
      <vt:lpstr>Raccogliamo le brattee delle pigne </vt:lpstr>
      <vt:lpstr>Incolliamo le brattee per fare gli aculei del riccio …</vt:lpstr>
      <vt:lpstr>Ecco pronti i nostri ricci </vt:lpstr>
      <vt:lpstr>Pitturiamo con la tempera il viso del nostro scoiattolo …</vt:lpstr>
      <vt:lpstr> Incolliamo le foglie sulla coda e sulle zampine dello scoiattolo</vt:lpstr>
      <vt:lpstr>Aggiungiamo cappello e sciarpa realizzati con la stoffa portata da casa …</vt:lpstr>
      <vt:lpstr>Ed ecco i nostri animaletti pronti a decorare l’aula </vt:lpstr>
      <vt:lpstr>Pronti pure i nostri lavori con foglie e brattee </vt:lpstr>
      <vt:lpstr> In posa con i nostri capolavori da portare a casa </vt:lpstr>
      <vt:lpstr> come ricordo di questa coloratissima stagione 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Giuseppe Sorvillo</cp:lastModifiedBy>
  <cp:revision>79</cp:revision>
  <dcterms:created xsi:type="dcterms:W3CDTF">2016-11-16T19:30:56Z</dcterms:created>
  <dcterms:modified xsi:type="dcterms:W3CDTF">2017-11-22T16:00:17Z</dcterms:modified>
</cp:coreProperties>
</file>