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66" r:id="rId5"/>
    <p:sldId id="267" r:id="rId6"/>
    <p:sldId id="268" r:id="rId7"/>
    <p:sldId id="260" r:id="rId8"/>
    <p:sldId id="261" r:id="rId9"/>
    <p:sldId id="262" r:id="rId10"/>
    <p:sldId id="263" r:id="rId11"/>
    <p:sldId id="264" r:id="rId12"/>
    <p:sldId id="26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C671F688-78C9-4BFA-93AC-B0A576EFB760}">
          <p14:sldIdLst>
            <p14:sldId id="256"/>
            <p14:sldId id="257"/>
            <p14:sldId id="258"/>
          </p14:sldIdLst>
        </p14:section>
        <p14:section name="Sezione senza titolo" id="{4A1122A3-FB3C-49B2-938C-E8D4CD21C1B5}">
          <p14:sldIdLst>
            <p14:sldId id="266"/>
            <p14:sldId id="267"/>
            <p14:sldId id="268"/>
            <p14:sldId id="260"/>
            <p14:sldId id="261"/>
            <p14:sldId id="262"/>
            <p14:sldId id="263"/>
            <p14:sldId id="264"/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27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F60A-713C-41BA-9788-4C493DDC0A9C}" type="datetimeFigureOut">
              <a:rPr lang="en-US" dirty="0"/>
              <a:t>2/13/2017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1"/>
            </a:lvl1pPr>
          </a:lstStyle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C08AF-84E6-4329-8E67-FEA434B47075}" type="datetimeFigureOut">
              <a:rPr lang="en-US" dirty="0"/>
              <a:t>2/13/2017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4F6EE328-6AFF-436B-881F-213D56084544}" type="datetimeFigureOut">
              <a:rPr lang="en-US" dirty="0"/>
              <a:t>2/13/2017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069A-09EE-4C7C-86A4-2314A404921D}" type="datetimeFigureOut">
              <a:rPr lang="en-US" dirty="0"/>
              <a:t>2/13/2017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EE7F1-171E-411F-96CA-A251A21496E7}" type="datetimeFigureOut">
              <a:rPr lang="en-US" dirty="0"/>
              <a:t>2/13/2017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2C98D-A273-4547-9B92-97D7769F71A6}" type="datetimeFigureOut">
              <a:rPr lang="en-US" dirty="0"/>
              <a:t>2/13/2017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7CD67-0644-446C-B2AD-1C09BF34F286}" type="datetimeFigureOut">
              <a:rPr lang="en-US" dirty="0"/>
              <a:t>2/13/2017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80828-6983-48AD-9E27-CBD3696F837E}" type="datetimeFigureOut">
              <a:rPr lang="en-US" dirty="0"/>
              <a:t>2/13/2017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FB91-0324-450E-B17F-36DC0ECCE413}" type="datetimeFigureOut">
              <a:rPr lang="en-US" dirty="0"/>
              <a:t>2/13/2017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E0FA7-C445-42F7-AF66-A4F5A6FC8A9C}" type="datetimeFigureOut">
              <a:rPr lang="en-US" dirty="0"/>
              <a:t>2/13/2017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AC5C5-1A57-4420-8AFB-CE41693A794B}" type="datetimeFigureOut">
              <a:rPr lang="en-US" dirty="0"/>
              <a:t>2/13/2017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52E37674-C1BA-4107-9B06-6D4CAC3A3DF5}" type="datetimeFigureOut">
              <a:rPr lang="en-US" dirty="0"/>
              <a:t>2/13/2017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n-lt"/>
              </a:defRPr>
            </a:lvl1pPr>
          </a:lstStyle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audio1.wav"/><Relationship Id="rId5" Type="http://schemas.openxmlformats.org/officeDocument/2006/relationships/image" Target="../media/image5.png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069847" y="1353312"/>
            <a:ext cx="9966960" cy="3035808"/>
          </a:xfrm>
        </p:spPr>
        <p:txBody>
          <a:bodyPr/>
          <a:lstStyle/>
          <a:p>
            <a:r>
              <a:rPr lang="it-IT" dirty="0" smtClean="0"/>
              <a:t>IL CANTICO DELLE                 </a:t>
            </a:r>
            <a:br>
              <a:rPr lang="it-IT" dirty="0" smtClean="0"/>
            </a:br>
            <a:r>
              <a:rPr lang="it-IT" dirty="0" smtClean="0"/>
              <a:t>       </a:t>
            </a:r>
            <a:r>
              <a:rPr lang="it-IT" dirty="0" smtClean="0"/>
              <a:t>CREATURE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69847" y="4389120"/>
            <a:ext cx="7970913" cy="1069848"/>
          </a:xfrm>
        </p:spPr>
        <p:txBody>
          <a:bodyPr>
            <a:normAutofit/>
          </a:bodyPr>
          <a:lstStyle/>
          <a:p>
            <a:r>
              <a:rPr lang="it-IT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SAN FRANCESCO D’ASSISI</a:t>
            </a:r>
            <a:endParaRPr lang="it-IT" sz="4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Fratello Sole, Sorella Luna - Video spartito per flauto dolce (byAM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075" y="920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51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  <p:sndAc>
          <p:stSnd>
            <p:snd r:embed="rId4" name="hammer.wav"/>
          </p:stSnd>
        </p:sndAc>
      </p:transition>
    </mc:Choice>
    <mc:Fallback xmlns="">
      <p:transition spd="slow">
        <p:fade/>
        <p:sndAc>
          <p:stSnd>
            <p:snd r:embed="rId6" name="hammer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412694" y="2369714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914400"/>
            <a:r>
              <a:rPr lang="it-IT" sz="28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ISTITUTO COMPRENSIVO                                  SAN GREGORIO MAGNO</a:t>
            </a:r>
          </a:p>
          <a:p>
            <a:pPr lvl="0" defTabSz="914400"/>
            <a:r>
              <a:rPr lang="it-IT" sz="28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             ANNO SCOLASTICO</a:t>
            </a:r>
          </a:p>
          <a:p>
            <a:pPr lvl="0" defTabSz="914400"/>
            <a:r>
              <a:rPr lang="it-IT" sz="28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                               2016/2017</a:t>
            </a:r>
          </a:p>
        </p:txBody>
      </p:sp>
    </p:spTree>
    <p:extLst>
      <p:ext uri="{BB962C8B-B14F-4D97-AF65-F5344CB8AC3E}">
        <p14:creationId xmlns:p14="http://schemas.microsoft.com/office/powerpoint/2010/main" val="22000239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 smtClean="0"/>
              <a:t>CLASSE </a:t>
            </a:r>
            <a:r>
              <a:rPr lang="it-IT" sz="4400" dirty="0" smtClean="0"/>
              <a:t>2</a:t>
            </a:r>
            <a:r>
              <a:rPr lang="it-IT" sz="3600" dirty="0" smtClean="0"/>
              <a:t> B</a:t>
            </a:r>
            <a:br>
              <a:rPr lang="it-IT" sz="3600" dirty="0" smtClean="0"/>
            </a:br>
            <a:r>
              <a:rPr lang="it-IT" sz="2800" dirty="0" smtClean="0"/>
              <a:t>Progetto «Il Cantico Delle Creature» a cura della prof.ssa Pasqualina </a:t>
            </a:r>
            <a:r>
              <a:rPr lang="it-IT" sz="2800" dirty="0" err="1" smtClean="0"/>
              <a:t>Caponigri</a:t>
            </a:r>
            <a:endParaRPr lang="it-IT" sz="2800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duotone>
              <a:srgbClr val="4472C4">
                <a:shade val="45000"/>
                <a:satMod val="135000"/>
              </a:srgbClr>
              <a:prstClr val="white"/>
            </a:duotone>
          </a:blip>
          <a:stretch>
            <a:fillRect/>
          </a:stretch>
        </p:blipFill>
        <p:spPr>
          <a:xfrm>
            <a:off x="1069848" y="2093976"/>
            <a:ext cx="6121717" cy="476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319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25603" y="2269187"/>
            <a:ext cx="10058400" cy="1609344"/>
          </a:xfrm>
        </p:spPr>
        <p:txBody>
          <a:bodyPr>
            <a:noAutofit/>
          </a:bodyPr>
          <a:lstStyle/>
          <a:p>
            <a:r>
              <a:rPr lang="it-IT" sz="2800" dirty="0" smtClean="0">
                <a:solidFill>
                  <a:srgbClr val="FFC000"/>
                </a:solidFill>
                <a:latin typeface="+mn-lt"/>
              </a:rPr>
              <a:t>«</a:t>
            </a:r>
            <a:r>
              <a:rPr lang="it-IT" sz="2800" dirty="0" err="1" smtClean="0">
                <a:solidFill>
                  <a:srgbClr val="FFC000"/>
                </a:solidFill>
                <a:latin typeface="+mn-lt"/>
              </a:rPr>
              <a:t>Laudato</a:t>
            </a:r>
            <a:r>
              <a:rPr lang="it-IT" sz="2800" dirty="0" smtClean="0">
                <a:solidFill>
                  <a:srgbClr val="FFC000"/>
                </a:solidFill>
                <a:latin typeface="+mn-lt"/>
              </a:rPr>
              <a:t> </a:t>
            </a:r>
            <a:r>
              <a:rPr lang="it-IT" sz="2800" dirty="0" err="1" smtClean="0">
                <a:solidFill>
                  <a:srgbClr val="FFC000"/>
                </a:solidFill>
                <a:latin typeface="+mn-lt"/>
              </a:rPr>
              <a:t>si’</a:t>
            </a:r>
            <a:r>
              <a:rPr lang="it-IT" sz="2800" dirty="0" smtClean="0">
                <a:solidFill>
                  <a:srgbClr val="FFC000"/>
                </a:solidFill>
                <a:latin typeface="+mn-lt"/>
              </a:rPr>
              <a:t> ,mi’ Signore», cantava san Francesco d’Assisi. In questo bel cantico ci ricordava che la nostra casa comune è anche come una sorella, con la quale condividiamo l’ esistenza, e come una madre bella che ci accoglie tra le sue braccia: «</a:t>
            </a:r>
            <a:r>
              <a:rPr lang="it-IT" sz="2800" dirty="0" err="1" smtClean="0">
                <a:solidFill>
                  <a:srgbClr val="FFC000"/>
                </a:solidFill>
                <a:latin typeface="+mn-lt"/>
              </a:rPr>
              <a:t>Laudato</a:t>
            </a:r>
            <a:r>
              <a:rPr lang="it-IT" sz="2800" dirty="0" smtClean="0">
                <a:solidFill>
                  <a:srgbClr val="FFC000"/>
                </a:solidFill>
                <a:latin typeface="+mn-lt"/>
              </a:rPr>
              <a:t> </a:t>
            </a:r>
            <a:r>
              <a:rPr lang="it-IT" sz="2800" dirty="0" err="1" smtClean="0">
                <a:solidFill>
                  <a:srgbClr val="FFC000"/>
                </a:solidFill>
                <a:latin typeface="+mn-lt"/>
              </a:rPr>
              <a:t>si’</a:t>
            </a:r>
            <a:r>
              <a:rPr lang="it-IT" sz="2800" dirty="0" smtClean="0">
                <a:solidFill>
                  <a:srgbClr val="FFC000"/>
                </a:solidFill>
                <a:latin typeface="+mn-lt"/>
              </a:rPr>
              <a:t>, mi’ Signore, per sora nostra </a:t>
            </a:r>
            <a:r>
              <a:rPr lang="it-IT" sz="2800" dirty="0" err="1" smtClean="0">
                <a:solidFill>
                  <a:srgbClr val="FFC000"/>
                </a:solidFill>
                <a:latin typeface="+mn-lt"/>
              </a:rPr>
              <a:t>matre</a:t>
            </a:r>
            <a:r>
              <a:rPr lang="it-IT" sz="2800" dirty="0" smtClean="0">
                <a:solidFill>
                  <a:srgbClr val="FFC000"/>
                </a:solidFill>
                <a:latin typeface="+mn-lt"/>
              </a:rPr>
              <a:t> Terra, la quale ne </a:t>
            </a:r>
            <a:r>
              <a:rPr lang="it-IT" sz="2800" dirty="0" err="1" smtClean="0">
                <a:solidFill>
                  <a:srgbClr val="FFC000"/>
                </a:solidFill>
                <a:latin typeface="+mn-lt"/>
              </a:rPr>
              <a:t>sustenta</a:t>
            </a:r>
            <a:r>
              <a:rPr lang="it-IT" sz="2800" dirty="0" smtClean="0">
                <a:solidFill>
                  <a:srgbClr val="FFC000"/>
                </a:solidFill>
                <a:latin typeface="+mn-lt"/>
              </a:rPr>
              <a:t> et governa, et produce  diversi </a:t>
            </a:r>
            <a:r>
              <a:rPr lang="it-IT" sz="2800" dirty="0" err="1" smtClean="0">
                <a:solidFill>
                  <a:srgbClr val="FFC000"/>
                </a:solidFill>
                <a:latin typeface="+mn-lt"/>
              </a:rPr>
              <a:t>fructi</a:t>
            </a:r>
            <a:r>
              <a:rPr lang="it-IT" sz="2800" dirty="0" smtClean="0">
                <a:solidFill>
                  <a:srgbClr val="FFC000"/>
                </a:solidFill>
                <a:latin typeface="+mn-lt"/>
              </a:rPr>
              <a:t> con coloriti </a:t>
            </a:r>
            <a:r>
              <a:rPr lang="it-IT" sz="2800" dirty="0" err="1" smtClean="0">
                <a:solidFill>
                  <a:srgbClr val="FFC000"/>
                </a:solidFill>
                <a:latin typeface="+mn-lt"/>
              </a:rPr>
              <a:t>flori</a:t>
            </a:r>
            <a:r>
              <a:rPr lang="it-IT" sz="2800" dirty="0" smtClean="0">
                <a:solidFill>
                  <a:srgbClr val="FFC000"/>
                </a:solidFill>
                <a:latin typeface="+mn-lt"/>
              </a:rPr>
              <a:t> et </a:t>
            </a:r>
            <a:r>
              <a:rPr lang="it-IT" sz="2800" dirty="0" err="1" smtClean="0">
                <a:solidFill>
                  <a:srgbClr val="FFC000"/>
                </a:solidFill>
                <a:latin typeface="+mn-lt"/>
              </a:rPr>
              <a:t>herba</a:t>
            </a:r>
            <a:r>
              <a:rPr lang="it-IT" sz="2800" dirty="0" smtClean="0">
                <a:solidFill>
                  <a:srgbClr val="FFC000"/>
                </a:solidFill>
                <a:latin typeface="+mn-lt"/>
              </a:rPr>
              <a:t>» .</a:t>
            </a:r>
            <a:br>
              <a:rPr lang="it-IT" sz="2800" dirty="0" smtClean="0">
                <a:solidFill>
                  <a:srgbClr val="FFC000"/>
                </a:solidFill>
                <a:latin typeface="+mn-lt"/>
              </a:rPr>
            </a:br>
            <a:r>
              <a:rPr lang="it-IT" sz="2800" dirty="0">
                <a:solidFill>
                  <a:srgbClr val="FFC000"/>
                </a:solidFill>
                <a:latin typeface="+mn-lt"/>
              </a:rPr>
              <a:t/>
            </a:r>
            <a:br>
              <a:rPr lang="it-IT" sz="2800" dirty="0">
                <a:solidFill>
                  <a:srgbClr val="FFC000"/>
                </a:solidFill>
                <a:latin typeface="+mn-lt"/>
              </a:rPr>
            </a:br>
            <a:r>
              <a:rPr lang="it-IT" sz="2800" dirty="0" smtClean="0">
                <a:solidFill>
                  <a:srgbClr val="FFC000"/>
                </a:solidFill>
                <a:latin typeface="+mn-lt"/>
              </a:rPr>
              <a:t>                                 Da lettera enciclica di Papa Francesco </a:t>
            </a:r>
            <a:endParaRPr lang="it-IT" sz="2800" dirty="0">
              <a:solidFill>
                <a:srgbClr val="FFC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04586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69981" y="2092206"/>
            <a:ext cx="10058400" cy="1609344"/>
          </a:xfrm>
        </p:spPr>
        <p:txBody>
          <a:bodyPr>
            <a:noAutofit/>
          </a:bodyPr>
          <a:lstStyle/>
          <a:p>
            <a:r>
              <a:rPr lang="it-IT" sz="3200" dirty="0" smtClean="0">
                <a:solidFill>
                  <a:srgbClr val="0070C0"/>
                </a:solidFill>
                <a:latin typeface="+mn-lt"/>
                <a:cs typeface="Aharoni" panose="02010803020104030203" pitchFamily="2" charset="-79"/>
              </a:rPr>
              <a:t>La lingua del Cantico è un misto di dialetto umbro («</a:t>
            </a:r>
            <a:r>
              <a:rPr lang="it-IT" sz="3200" dirty="0" err="1" smtClean="0">
                <a:solidFill>
                  <a:srgbClr val="0070C0"/>
                </a:solidFill>
                <a:latin typeface="+mn-lt"/>
                <a:cs typeface="Aharoni" panose="02010803020104030203" pitchFamily="2" charset="-79"/>
              </a:rPr>
              <a:t>messor</a:t>
            </a:r>
            <a:r>
              <a:rPr lang="it-IT" sz="3200" dirty="0" smtClean="0">
                <a:solidFill>
                  <a:srgbClr val="0070C0"/>
                </a:solidFill>
                <a:latin typeface="+mn-lt"/>
                <a:cs typeface="Aharoni" panose="02010803020104030203" pitchFamily="2" charset="-79"/>
              </a:rPr>
              <a:t>», «</a:t>
            </a:r>
            <a:r>
              <a:rPr lang="it-IT" sz="3200" dirty="0" err="1" smtClean="0">
                <a:solidFill>
                  <a:srgbClr val="0070C0"/>
                </a:solidFill>
                <a:latin typeface="+mn-lt"/>
                <a:cs typeface="Aharoni" panose="02010803020104030203" pitchFamily="2" charset="-79"/>
              </a:rPr>
              <a:t>iorno</a:t>
            </a:r>
            <a:r>
              <a:rPr lang="it-IT" sz="3200" dirty="0" smtClean="0">
                <a:solidFill>
                  <a:srgbClr val="0070C0"/>
                </a:solidFill>
                <a:latin typeface="+mn-lt"/>
                <a:cs typeface="Aharoni" panose="02010803020104030203" pitchFamily="2" charset="-79"/>
              </a:rPr>
              <a:t>», «</a:t>
            </a:r>
            <a:r>
              <a:rPr lang="it-IT" sz="3200" dirty="0" err="1" smtClean="0">
                <a:solidFill>
                  <a:srgbClr val="0070C0"/>
                </a:solidFill>
                <a:latin typeface="+mn-lt"/>
                <a:cs typeface="Aharoni" panose="02010803020104030203" pitchFamily="2" charset="-79"/>
              </a:rPr>
              <a:t>ellu</a:t>
            </a:r>
            <a:r>
              <a:rPr lang="it-IT" sz="3200" dirty="0" smtClean="0">
                <a:solidFill>
                  <a:srgbClr val="0070C0"/>
                </a:solidFill>
                <a:latin typeface="+mn-lt"/>
                <a:cs typeface="Aharoni" panose="02010803020104030203" pitchFamily="2" charset="-79"/>
              </a:rPr>
              <a:t>», «</a:t>
            </a:r>
            <a:r>
              <a:rPr lang="it-IT" sz="3200" dirty="0" err="1" smtClean="0">
                <a:solidFill>
                  <a:srgbClr val="0070C0"/>
                </a:solidFill>
                <a:latin typeface="+mn-lt"/>
                <a:cs typeface="Aharoni" panose="02010803020104030203" pitchFamily="2" charset="-79"/>
              </a:rPr>
              <a:t>bellu</a:t>
            </a:r>
            <a:r>
              <a:rPr lang="it-IT" sz="3200" dirty="0" smtClean="0">
                <a:solidFill>
                  <a:srgbClr val="0070C0"/>
                </a:solidFill>
                <a:latin typeface="+mn-lt"/>
                <a:cs typeface="Aharoni" panose="02010803020104030203" pitchFamily="2" charset="-79"/>
              </a:rPr>
              <a:t>»…) di parole latine («laude», «mentovare», «peccata», «</a:t>
            </a:r>
            <a:r>
              <a:rPr lang="it-IT" sz="3200" dirty="0" err="1" smtClean="0">
                <a:solidFill>
                  <a:srgbClr val="0070C0"/>
                </a:solidFill>
                <a:latin typeface="+mn-lt"/>
                <a:cs typeface="Aharoni" panose="02010803020104030203" pitchFamily="2" charset="-79"/>
              </a:rPr>
              <a:t>humiliate</a:t>
            </a:r>
            <a:r>
              <a:rPr lang="it-IT" sz="3200" dirty="0" smtClean="0">
                <a:solidFill>
                  <a:srgbClr val="0070C0"/>
                </a:solidFill>
                <a:latin typeface="+mn-lt"/>
                <a:cs typeface="Aharoni" panose="02010803020104030203" pitchFamily="2" charset="-79"/>
              </a:rPr>
              <a:t>»…) e di altre parole che rappresentano il passaggio dal latino all’italiano («frate» da </a:t>
            </a:r>
            <a:r>
              <a:rPr lang="it-IT" sz="3200" dirty="0" err="1" smtClean="0">
                <a:solidFill>
                  <a:srgbClr val="0070C0"/>
                </a:solidFill>
                <a:latin typeface="+mn-lt"/>
                <a:cs typeface="Aharoni" panose="02010803020104030203" pitchFamily="2" charset="-79"/>
              </a:rPr>
              <a:t>frater</a:t>
            </a:r>
            <a:r>
              <a:rPr lang="it-IT" sz="3200" dirty="0" smtClean="0">
                <a:solidFill>
                  <a:srgbClr val="0070C0"/>
                </a:solidFill>
                <a:latin typeface="+mn-lt"/>
                <a:cs typeface="Aharoni" panose="02010803020104030203" pitchFamily="2" charset="-79"/>
              </a:rPr>
              <a:t>, «</a:t>
            </a:r>
            <a:r>
              <a:rPr lang="it-IT" sz="3200" dirty="0" err="1" smtClean="0">
                <a:solidFill>
                  <a:srgbClr val="0070C0"/>
                </a:solidFill>
                <a:latin typeface="+mn-lt"/>
                <a:cs typeface="Aharoni" panose="02010803020104030203" pitchFamily="2" charset="-79"/>
              </a:rPr>
              <a:t>matre</a:t>
            </a:r>
            <a:r>
              <a:rPr lang="it-IT" sz="3200" dirty="0" smtClean="0">
                <a:solidFill>
                  <a:srgbClr val="0070C0"/>
                </a:solidFill>
                <a:latin typeface="+mn-lt"/>
                <a:cs typeface="Aharoni" panose="02010803020104030203" pitchFamily="2" charset="-79"/>
              </a:rPr>
              <a:t>» da mater, «sora» da </a:t>
            </a:r>
            <a:r>
              <a:rPr lang="it-IT" sz="3200" dirty="0" err="1" smtClean="0">
                <a:solidFill>
                  <a:srgbClr val="0070C0"/>
                </a:solidFill>
                <a:latin typeface="+mn-lt"/>
                <a:cs typeface="Aharoni" panose="02010803020104030203" pitchFamily="2" charset="-79"/>
              </a:rPr>
              <a:t>soror</a:t>
            </a:r>
            <a:r>
              <a:rPr lang="it-IT" sz="3200" dirty="0" smtClean="0">
                <a:solidFill>
                  <a:srgbClr val="0070C0"/>
                </a:solidFill>
                <a:latin typeface="+mn-lt"/>
                <a:cs typeface="Aharoni" panose="02010803020104030203" pitchFamily="2" charset="-79"/>
              </a:rPr>
              <a:t>…)</a:t>
            </a:r>
            <a:endParaRPr lang="it-IT" sz="3200" dirty="0">
              <a:solidFill>
                <a:srgbClr val="0070C0"/>
              </a:solidFill>
              <a:latin typeface="+mn-lt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58664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 di testo 1"/>
          <p:cNvSpPr txBox="1">
            <a:spLocks noGrp="1"/>
          </p:cNvSpPr>
          <p:nvPr>
            <p:ph type="title"/>
          </p:nvPr>
        </p:nvSpPr>
        <p:spPr>
          <a:xfrm>
            <a:off x="2481553" y="492760"/>
            <a:ext cx="10058400" cy="1609344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3600" b="1">
                <a:ln w="12700" cap="flat" cmpd="sng" algn="ctr">
                  <a:solidFill>
                    <a:srgbClr val="FFC000"/>
                  </a:solidFill>
                  <a:prstDash val="solid"/>
                  <a:round/>
                </a:ln>
                <a:gradFill>
                  <a:gsLst>
                    <a:gs pos="0">
                      <a:srgbClr val="FFC000"/>
                    </a:gs>
                    <a:gs pos="4000">
                      <a:srgbClr val="FFD966"/>
                    </a:gs>
                    <a:gs pos="87000">
                      <a:srgbClr val="FFF2CC"/>
                    </a:gs>
                  </a:gsLst>
                  <a:lin ang="5400000" scaled="0"/>
                </a:gra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STEP </a:t>
            </a:r>
            <a:endParaRPr lang="it-IT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553" y="1197769"/>
            <a:ext cx="6121717" cy="1792413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1552" y="2789094"/>
            <a:ext cx="6121717" cy="1812194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3848" y="4362400"/>
            <a:ext cx="6121717" cy="438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915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21226" y="221226"/>
            <a:ext cx="6858000" cy="6415548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74774" y="540774"/>
            <a:ext cx="6858000" cy="577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183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52" cy="68580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06190" y="1172190"/>
            <a:ext cx="6858000" cy="451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17585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7045" cy="6858000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77706" y="643706"/>
            <a:ext cx="6858000" cy="5570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273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31742" cy="68580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32871" y="798871"/>
            <a:ext cx="6858000" cy="5260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391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607277" cy="68580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70638" y="636638"/>
            <a:ext cx="6858000" cy="5584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9984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162319" y="1162318"/>
            <a:ext cx="6858000" cy="4533363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4933683" y="-400319"/>
            <a:ext cx="6858000" cy="765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89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gno">
  <a:themeElements>
    <a:clrScheme name="Wood Type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Wood Type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C6AE0645-98FF-411B-B0E9-59ABD78A0CC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TM03090434[[fn=Legno]]</Template>
  <TotalTime>166</TotalTime>
  <Words>171</Words>
  <Application>Microsoft Office PowerPoint</Application>
  <PresentationFormat>Widescreen</PresentationFormat>
  <Paragraphs>9</Paragraphs>
  <Slides>12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20" baseType="lpstr">
      <vt:lpstr>Aharoni</vt:lpstr>
      <vt:lpstr>Arial Rounded MT Bold</vt:lpstr>
      <vt:lpstr>Calibri</vt:lpstr>
      <vt:lpstr>Georgia</vt:lpstr>
      <vt:lpstr>Times New Roman</vt:lpstr>
      <vt:lpstr>Trebuchet MS</vt:lpstr>
      <vt:lpstr>Wingdings</vt:lpstr>
      <vt:lpstr>Legno</vt:lpstr>
      <vt:lpstr>IL CANTICO DELLE                         CREATURE</vt:lpstr>
      <vt:lpstr>Presentazione standard di PowerPoint</vt:lpstr>
      <vt:lpstr>CLASSE 2 B Progetto «Il Cantico Delle Creature» a cura della prof.ssa Pasqualina Caponigri</vt:lpstr>
      <vt:lpstr>«Laudato si’ ,mi’ Signore», cantava san Francesco d’Assisi. In questo bel cantico ci ricordava che la nostra casa comune è anche come una sorella, con la quale condividiamo l’ esistenza, e come una madre bella che ci accoglie tra le sue braccia: «Laudato si’, mi’ Signore, per sora nostra matre Terra, la quale ne sustenta et governa, et produce  diversi fructi con coloriti flori et herba» .                                   Da lettera enciclica di Papa Francesco </vt:lpstr>
      <vt:lpstr>La lingua del Cantico è un misto di dialetto umbro («messor», «iorno», «ellu», «bellu»…) di parole latine («laude», «mentovare», «peccata», «humiliate»…) e di altre parole che rappresentano il passaggio dal latino all’italiano («frate» da frater, «matre» da mater, «sora» da soror…)</vt:lpstr>
      <vt:lpstr>1 STEP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CANTICO DELLE                         CREATURE</dc:title>
  <dc:creator>Utente</dc:creator>
  <cp:lastModifiedBy>Utente</cp:lastModifiedBy>
  <cp:revision>21</cp:revision>
  <dcterms:created xsi:type="dcterms:W3CDTF">2016-11-23T10:54:04Z</dcterms:created>
  <dcterms:modified xsi:type="dcterms:W3CDTF">2017-02-13T08:48:28Z</dcterms:modified>
</cp:coreProperties>
</file>