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5" r:id="rId12"/>
    <p:sldId id="266" r:id="rId13"/>
    <p:sldId id="267" r:id="rId14"/>
    <p:sldId id="268" r:id="rId15"/>
    <p:sldId id="276" r:id="rId16"/>
    <p:sldId id="277" r:id="rId17"/>
    <p:sldId id="278" r:id="rId18"/>
    <p:sldId id="284" r:id="rId19"/>
    <p:sldId id="285" r:id="rId20"/>
    <p:sldId id="287" r:id="rId21"/>
    <p:sldId id="286" r:id="rId22"/>
    <p:sldId id="288" r:id="rId23"/>
    <p:sldId id="275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6600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6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-16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E6750-537B-4775-BEA2-B882103ACA53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EB6A-FFC9-402E-A849-21D3329DEB8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81406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EB6A-FFC9-402E-A849-21D3329DEB8C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12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3600" dirty="0" smtClean="0">
                <a:solidFill>
                  <a:schemeClr val="tx1"/>
                </a:solidFill>
              </a:rPr>
              <a:t>Scuola dell’Infanzia di San Gregorio Magno e di </a:t>
            </a:r>
            <a:r>
              <a:rPr lang="it-IT" sz="3600" dirty="0" err="1" smtClean="0">
                <a:solidFill>
                  <a:schemeClr val="tx1"/>
                </a:solidFill>
              </a:rPr>
              <a:t>Ricigliano</a:t>
            </a:r>
            <a:endParaRPr lang="it-IT" sz="3600" dirty="0">
              <a:solidFill>
                <a:schemeClr val="tx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C00000"/>
                </a:solidFill>
              </a:rPr>
              <a:t>“Mega Party di Carnevale”</a:t>
            </a:r>
          </a:p>
          <a:p>
            <a:r>
              <a:rPr lang="it-IT" b="1" dirty="0" smtClean="0">
                <a:solidFill>
                  <a:srgbClr val="C00000"/>
                </a:solidFill>
              </a:rPr>
              <a:t>20 Febbraio 2017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286248" y="6000768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 a cura dell’insegnante  Maria Eugenia </a:t>
            </a:r>
            <a:r>
              <a:rPr lang="it-IT" sz="1400" dirty="0" err="1" smtClean="0"/>
              <a:t>Sorvillo</a:t>
            </a:r>
            <a:endParaRPr lang="it-IT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4000"/>
    </mc:Choice>
    <mc:Fallback>
      <p:transition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0512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it-IT" dirty="0" smtClean="0"/>
              <a:t> 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rgbClr val="FF0000"/>
                </a:solidFill>
                <a:latin typeface="Britannic Bold" pitchFamily="34" charset="0"/>
              </a:rPr>
              <a:t>Ecco una delle ricorrenze dell’ anno fra le più gradite ai bambini: il Carnevale, un momento elettrizzante di allegria, divertimento, socializzazione, che consente ai bambini di uscire dai regolari ritmi di vita quotidiana e che, allo stesso tempo diventa occasione per numerose attività didattiche ed esperienze d’apprendimento che concorrono a sviluppare la capacità di comunicare ed esprimersi utilizzando linguaggi verbali e non verbali.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chemeClr val="accent5">
                    <a:lumMod val="75000"/>
                  </a:schemeClr>
                </a:solidFill>
                <a:latin typeface="Britannic Bold" pitchFamily="34" charset="0"/>
              </a:rPr>
              <a:t>Carnevale è sinonimo di festa per i bambini,che si sentono attivi ed allegri, desiderosi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chemeClr val="accent5">
                    <a:lumMod val="75000"/>
                  </a:schemeClr>
                </a:solidFill>
                <a:latin typeface="Britannic Bold" pitchFamily="34" charset="0"/>
              </a:rPr>
              <a:t>di stare insieme, di scherzare di mascherarsi e di divertirsi. La scuola dell’ infanzia ha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chemeClr val="accent5">
                    <a:lumMod val="75000"/>
                  </a:schemeClr>
                </a:solidFill>
                <a:latin typeface="Britannic Bold" pitchFamily="34" charset="0"/>
              </a:rPr>
              <a:t>il compito di assecondare l’atmosfera gioiosa di questo periodo facendo in modo che la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chemeClr val="accent5">
                    <a:lumMod val="75000"/>
                  </a:schemeClr>
                </a:solidFill>
                <a:latin typeface="Britannic Bold" pitchFamily="34" charset="0"/>
              </a:rPr>
              <a:t>festa sia caratterizzata da stimolazioni che arricchiscono e formano sotto ogni punto di vista.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rgbClr val="00FF00"/>
                </a:solidFill>
                <a:latin typeface="Britannic Bold" pitchFamily="34" charset="0"/>
              </a:rPr>
              <a:t>Il carnevale, con la sua portata di allegria e di fantasia, lascia spazio per ogni bambino alla capacità di trasformarsi e trasformare la realtà, quindi, alla sperimentazione e al potenziamento di ogni propria dote e capacità esplicita o nascosta. Il  valore che si intende perseguire con questa manifestazione è il «divertirsi e il fare insieme».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rgbClr val="FF6600"/>
                </a:solidFill>
                <a:latin typeface="Britannic Bold" pitchFamily="34" charset="0"/>
              </a:rPr>
              <a:t> </a:t>
            </a:r>
            <a:r>
              <a:rPr lang="it-IT" sz="5600" dirty="0" smtClean="0">
                <a:solidFill>
                  <a:srgbClr val="00FFCC"/>
                </a:solidFill>
                <a:latin typeface="Britannic Bold" pitchFamily="34" charset="0"/>
              </a:rPr>
              <a:t>Il clima gioioso di questo periodo si presta molto alla cura delle relazioni con i bimbi della Scuola dell’Infanzia e della Scuola Primaria di </a:t>
            </a:r>
            <a:r>
              <a:rPr lang="it-IT" sz="5600" dirty="0" err="1" smtClean="0">
                <a:solidFill>
                  <a:srgbClr val="00FFCC"/>
                </a:solidFill>
                <a:latin typeface="Britannic Bold" pitchFamily="34" charset="0"/>
              </a:rPr>
              <a:t>Ricigliano</a:t>
            </a:r>
            <a:r>
              <a:rPr lang="it-IT" sz="5600" dirty="0" smtClean="0">
                <a:solidFill>
                  <a:srgbClr val="00FFCC"/>
                </a:solidFill>
                <a:latin typeface="Britannic Bold" pitchFamily="34" charset="0"/>
              </a:rPr>
              <a:t> con i quali ci sono stati momenti di festa organizzati nel nostro salone con giochi e balli.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it-IT" sz="5600" dirty="0" smtClean="0">
              <a:latin typeface="Britannic Bold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5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ritannic Bold" pitchFamily="34" charset="0"/>
              </a:rPr>
              <a:t>Dunque, grande festa alla scuola dell’infanzia con giochi, balli,costumi, zucchero filato ma soprattutto tanta, </a:t>
            </a:r>
            <a:r>
              <a:rPr lang="it-IT" sz="56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ritannic Bold" pitchFamily="34" charset="0"/>
              </a:rPr>
              <a:t>tanta</a:t>
            </a:r>
            <a:r>
              <a:rPr lang="it-IT" sz="5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ritannic Bold" pitchFamily="34" charset="0"/>
              </a:rPr>
              <a:t>, tanta allegria che ha colorato la creatività e la fantasia con i colori dell’arcobaleno psico-pedagogico e didattico che le insegnanti, insieme agli animatori, sono riuscite a far risplendere sulla festa più pazza che c’è!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Carnevale</a:t>
            </a:r>
            <a:endParaRPr lang="it-IT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6000">
        <p15:prstTrans prst="fractur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Inizia lo </a:t>
            </a:r>
            <a:r>
              <a:rPr lang="it-IT" dirty="0" err="1" smtClean="0"/>
              <a:t>spettacolo…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1" name="Segnaposto contenuto 10" descr="IMG-20170220-WA004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416469"/>
            <a:ext cx="4038600" cy="2655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Segnaposto contenuto 12" descr="IMG-20170220-WA0047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2402491"/>
            <a:ext cx="4038600" cy="2683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baby </a:t>
            </a:r>
            <a:r>
              <a:rPr lang="it-IT" dirty="0" err="1" smtClean="0"/>
              <a:t>dance…</a:t>
            </a:r>
            <a:endParaRPr lang="it-IT" dirty="0"/>
          </a:p>
        </p:txBody>
      </p:sp>
      <p:pic>
        <p:nvPicPr>
          <p:cNvPr id="6" name="Segnaposto contenuto 5" descr="IMG-20170220-WA014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85414"/>
            <a:ext cx="4038600" cy="2917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Segnaposto contenuto 9" descr="IMG-20170220-WA015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49601"/>
            <a:ext cx="4038600" cy="3389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4000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contenuto 8" descr="IMG-20170220-WA007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494677"/>
            <a:ext cx="4038600" cy="2498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4000" dirty="0" smtClean="0"/>
              <a:t>Gioco del paracadute</a:t>
            </a:r>
            <a:endParaRPr lang="it-IT" sz="4000" dirty="0"/>
          </a:p>
        </p:txBody>
      </p:sp>
      <p:pic>
        <p:nvPicPr>
          <p:cNvPr id="6" name="Segnaposto contenuto 5" descr="IMG-20170220-WA004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229644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3273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Balli di carnevale</a:t>
            </a:r>
            <a:endParaRPr lang="it-IT" dirty="0"/>
          </a:p>
        </p:txBody>
      </p:sp>
      <p:pic>
        <p:nvPicPr>
          <p:cNvPr id="7" name="Segnaposto contenuto 6" descr="IMG-20170220-WA015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36031"/>
            <a:ext cx="4038600" cy="381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Segnaposto contenuto 9" descr="IMG-20170220-WA016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29644"/>
            <a:ext cx="4038600" cy="3028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egnaposto contenuto 14" descr="IMG-20170220-WA022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880150"/>
            <a:ext cx="4038600" cy="3727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Giochi </a:t>
            </a:r>
            <a:r>
              <a:rPr lang="it-IT" dirty="0" err="1" smtClean="0"/>
              <a:t>musicali…</a:t>
            </a:r>
            <a:endParaRPr lang="it-IT" dirty="0"/>
          </a:p>
        </p:txBody>
      </p:sp>
      <p:pic>
        <p:nvPicPr>
          <p:cNvPr id="14" name="Segnaposto contenuto 13" descr="IMG-20170220-WA019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229644"/>
            <a:ext cx="4038600" cy="3028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>
                <a:solidFill>
                  <a:srgbClr val="00B050"/>
                </a:solidFill>
              </a:rPr>
              <a:t>Le reazioni del </a:t>
            </a:r>
            <a:r>
              <a:rPr lang="it-IT" dirty="0" err="1" smtClean="0">
                <a:solidFill>
                  <a:srgbClr val="00B050"/>
                </a:solidFill>
              </a:rPr>
              <a:t>pubblico…</a:t>
            </a:r>
            <a:endParaRPr lang="it-IT" dirty="0">
              <a:solidFill>
                <a:srgbClr val="00B050"/>
              </a:solidFill>
            </a:endParaRPr>
          </a:p>
        </p:txBody>
      </p:sp>
      <p:pic>
        <p:nvPicPr>
          <p:cNvPr id="18" name="Segnaposto contenuto 17" descr="IMG-20170220-WA017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9190" y="3000372"/>
            <a:ext cx="4038600" cy="32241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Segnaposto contenuto 10" descr="IMG-20170220-WA020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539265"/>
            <a:ext cx="4038600" cy="24097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G-20170220-WA004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229644"/>
            <a:ext cx="4038600" cy="3028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Segnaposto contenuto 5" descr="IMG-20170220-WA009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1678378"/>
            <a:ext cx="4038600" cy="41314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it-IT" dirty="0" smtClean="0"/>
              <a:t>Tutti molto attenti ….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4000">
        <p:checker/>
      </p:transition>
    </mc:Choice>
    <mc:Fallback>
      <p:transition spd="slow" advTm="4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contenuto 9" descr="IMG-20170220-WA014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20081"/>
            <a:ext cx="4038600" cy="2648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itolo 7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4000" dirty="0" smtClean="0"/>
              <a:t>Movimenti a </a:t>
            </a:r>
            <a:r>
              <a:rPr lang="it-IT" sz="4000" dirty="0" err="1" smtClean="0"/>
              <a:t>confronto…</a:t>
            </a:r>
            <a:r>
              <a:rPr lang="it-IT" sz="4000" dirty="0" smtClean="0"/>
              <a:t>.</a:t>
            </a:r>
            <a:endParaRPr lang="it-IT" sz="4000" dirty="0"/>
          </a:p>
        </p:txBody>
      </p:sp>
      <p:pic>
        <p:nvPicPr>
          <p:cNvPr id="13" name="Segnaposto contenuto 12" descr="IMG-20170220-WA012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2214554"/>
            <a:ext cx="4038600" cy="32878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Click="0" advTm="4000">
        <p14:glitter pattern="hexagon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Bravi </a:t>
            </a:r>
            <a:r>
              <a:rPr lang="it-IT" dirty="0" err="1" smtClean="0"/>
              <a:t>imitatori….…</a:t>
            </a:r>
            <a:endParaRPr lang="it-IT" dirty="0"/>
          </a:p>
        </p:txBody>
      </p:sp>
      <p:pic>
        <p:nvPicPr>
          <p:cNvPr id="15" name="Segnaposto contenuto 14" descr="IMG-20170220-WA01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76666"/>
            <a:ext cx="4038600" cy="33349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Segnaposto contenuto 16" descr="IMG-20170220-WA012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40164"/>
            <a:ext cx="4038600" cy="32079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4000">
        <p:blinds dir="vert"/>
      </p:transition>
    </mc:Choice>
    <mc:Fallback>
      <p:transition spd="slow" advClick="0" advTm="4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Il boss dello zucchero </a:t>
            </a:r>
            <a:r>
              <a:rPr lang="it-IT" dirty="0" err="1" smtClean="0"/>
              <a:t>filato…</a:t>
            </a:r>
            <a:endParaRPr lang="it-IT" dirty="0"/>
          </a:p>
        </p:txBody>
      </p:sp>
      <p:pic>
        <p:nvPicPr>
          <p:cNvPr id="10" name="Segnaposto contenuto 9" descr="IMG-20170220-WA010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29644"/>
            <a:ext cx="4038600" cy="3028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Segnaposto contenuto 12" descr="IMG-20170220-WA008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29190" y="1857364"/>
            <a:ext cx="3394472" cy="45259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 descr="IMG-20170220-WA007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2964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Segnaposto contenuto 8" descr="IMG-20170220-WA009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2964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Il </a:t>
            </a:r>
            <a:r>
              <a:rPr lang="it-IT" dirty="0" err="1" smtClean="0"/>
              <a:t>cagnolino…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ransition advClick="0" advTm="2000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Il maialino e la </a:t>
            </a:r>
            <a:r>
              <a:rPr lang="it-IT" dirty="0" err="1" smtClean="0"/>
              <a:t>paperina…</a:t>
            </a:r>
            <a:r>
              <a:rPr lang="it-IT" dirty="0" smtClean="0"/>
              <a:t>..</a:t>
            </a:r>
            <a:endParaRPr lang="it-IT" dirty="0"/>
          </a:p>
        </p:txBody>
      </p:sp>
      <p:pic>
        <p:nvPicPr>
          <p:cNvPr id="8" name="Segnaposto contenuto 7" descr="IMG-20170220-WA006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481138"/>
            <a:ext cx="3394472" cy="45259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Segnaposto contenuto 11" descr="IMG-20170220-WA008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967135"/>
            <a:ext cx="4038600" cy="35539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4000">
        <p:checker/>
      </p:transition>
    </mc:Choice>
    <mc:Fallback>
      <p:transition spd="slow" advClick="0" advTm="4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IMG-20170220-WA008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70264" y="1481138"/>
            <a:ext cx="3394472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Il cuore </a:t>
            </a:r>
            <a:r>
              <a:rPr lang="it-IT" dirty="0" err="1" smtClean="0"/>
              <a:t>arcobaleno…</a:t>
            </a:r>
            <a:endParaRPr lang="it-IT" dirty="0"/>
          </a:p>
        </p:txBody>
      </p:sp>
      <p:pic>
        <p:nvPicPr>
          <p:cNvPr id="8" name="Segnaposto contenuto 7" descr="IMG-20170220-WA010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79264" y="1481138"/>
            <a:ext cx="3394472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4000">
        <p15:prstTrans prst="prestig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G-20170220-WA002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481138"/>
            <a:ext cx="3394472" cy="45259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algn="ctr"/>
            <a:r>
              <a:rPr lang="it-IT" dirty="0" smtClean="0"/>
              <a:t>Zucchero filato per </a:t>
            </a:r>
            <a:r>
              <a:rPr lang="it-IT" dirty="0" err="1" smtClean="0"/>
              <a:t>tutti…</a:t>
            </a:r>
            <a:endParaRPr lang="it-IT" dirty="0"/>
          </a:p>
        </p:txBody>
      </p:sp>
      <p:pic>
        <p:nvPicPr>
          <p:cNvPr id="8" name="Segnaposto contenuto 7" descr="IMG-20170220-WA001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29644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4000">
        <p15:prstTrans prst="wind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G-20170220-WA001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29644"/>
            <a:ext cx="4038600" cy="3028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dirty="0" smtClean="0"/>
              <a:t>Lasciando tracce </a:t>
            </a:r>
            <a:r>
              <a:rPr lang="it-IT" dirty="0" err="1" smtClean="0"/>
              <a:t>colorate…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8" name="Segnaposto contenuto 7" descr="IMG-20170220-WA001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357950" y="1857364"/>
            <a:ext cx="1889206" cy="45259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Tm="3000">
        <p14:flash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contenuto 8" descr="IMG-20170224-WA00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6076" y="1481138"/>
            <a:ext cx="5931847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 smtClean="0"/>
              <a:t>Sezione A</a:t>
            </a:r>
            <a:endParaRPr lang="it-IT" sz="8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MG-20170224-WA00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481138"/>
            <a:ext cx="8046155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 smtClean="0"/>
              <a:t>Sezione B</a:t>
            </a:r>
            <a:endParaRPr lang="it-IT" sz="8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3000">
        <p14:shred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IMG-20170220-WA02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9337" y="1481138"/>
            <a:ext cx="6185326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 smtClean="0"/>
              <a:t>Sezione C</a:t>
            </a:r>
            <a:endParaRPr lang="it-IT" sz="8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14:prism isContent="1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MG-20170224-WA00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164" y="1481138"/>
            <a:ext cx="7057672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 smtClean="0"/>
              <a:t>Sezione D</a:t>
            </a:r>
            <a:endParaRPr lang="it-IT" sz="8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MG-20170224-WA00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3604" y="1481138"/>
            <a:ext cx="3896792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8800" dirty="0" smtClean="0"/>
              <a:t>Sezione E</a:t>
            </a:r>
            <a:endParaRPr lang="it-IT" sz="8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3000">
        <p14:flip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 descr="buon-carnevale-a-tutti1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428736"/>
            <a:ext cx="6794500" cy="4525962"/>
          </a:xfrm>
        </p:spPr>
      </p:pic>
    </p:spTree>
  </p:cSld>
  <p:clrMapOvr>
    <a:masterClrMapping/>
  </p:clrMapOvr>
  <p:transition advTm="3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697</TotalTime>
  <Words>97</Words>
  <Application>Microsoft Office PowerPoint</Application>
  <PresentationFormat>Presentazione su schermo (4:3)</PresentationFormat>
  <Paragraphs>36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Viale</vt:lpstr>
      <vt:lpstr>Scuola dell’Infanzia di San Gregorio Magno e di Ricigliano</vt:lpstr>
      <vt:lpstr>Carnevale</vt:lpstr>
      <vt:lpstr>Inizia lo spettacolo….</vt:lpstr>
      <vt:lpstr>baby dance…</vt:lpstr>
      <vt:lpstr>Gioco del paracadute</vt:lpstr>
      <vt:lpstr>Balli di carnevale</vt:lpstr>
      <vt:lpstr>Giochi musicali…</vt:lpstr>
      <vt:lpstr>Le reazioni del pubblico…</vt:lpstr>
      <vt:lpstr>Tutti molto attenti ….</vt:lpstr>
      <vt:lpstr>Movimenti a confronto….</vt:lpstr>
      <vt:lpstr>Bravi imitatori….…</vt:lpstr>
      <vt:lpstr>Il boss dello zucchero filato…</vt:lpstr>
      <vt:lpstr>Il cagnolino….</vt:lpstr>
      <vt:lpstr>Il maialino e la paperina…..</vt:lpstr>
      <vt:lpstr>Il cuore arcobaleno…</vt:lpstr>
      <vt:lpstr>Zucchero filato per tutti…</vt:lpstr>
      <vt:lpstr>Lasciando tracce colorate….</vt:lpstr>
      <vt:lpstr>Sezione A</vt:lpstr>
      <vt:lpstr>Sezione B</vt:lpstr>
      <vt:lpstr>Sezione C</vt:lpstr>
      <vt:lpstr>Sezione D</vt:lpstr>
      <vt:lpstr>Sezione E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dell’Infanzia di San Gregorio Magno</dc:title>
  <dc:creator>user</dc:creator>
  <cp:lastModifiedBy>Angelica</cp:lastModifiedBy>
  <cp:revision>126</cp:revision>
  <dcterms:created xsi:type="dcterms:W3CDTF">2016-11-16T19:30:56Z</dcterms:created>
  <dcterms:modified xsi:type="dcterms:W3CDTF">2017-03-06T13:34:21Z</dcterms:modified>
</cp:coreProperties>
</file>