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5" r:id="rId1"/>
  </p:sldMasterIdLst>
  <p:sldIdLst>
    <p:sldId id="284" r:id="rId2"/>
    <p:sldId id="256" r:id="rId3"/>
    <p:sldId id="261" r:id="rId4"/>
    <p:sldId id="259" r:id="rId5"/>
    <p:sldId id="264" r:id="rId6"/>
    <p:sldId id="265" r:id="rId7"/>
    <p:sldId id="286" r:id="rId8"/>
    <p:sldId id="266" r:id="rId9"/>
    <p:sldId id="267" r:id="rId10"/>
    <p:sldId id="268" r:id="rId11"/>
    <p:sldId id="269" r:id="rId12"/>
    <p:sldId id="274" r:id="rId13"/>
    <p:sldId id="277" r:id="rId14"/>
    <p:sldId id="287" r:id="rId15"/>
    <p:sldId id="278" r:id="rId16"/>
    <p:sldId id="279" r:id="rId17"/>
    <p:sldId id="280" r:id="rId18"/>
    <p:sldId id="281" r:id="rId19"/>
    <p:sldId id="288" r:id="rId20"/>
    <p:sldId id="290" r:id="rId21"/>
    <p:sldId id="289" r:id="rId22"/>
    <p:sldId id="294" r:id="rId23"/>
    <p:sldId id="295" r:id="rId24"/>
    <p:sldId id="296" r:id="rId25"/>
    <p:sldId id="297" r:id="rId26"/>
    <p:sldId id="29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108"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6385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97831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03000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2/17/2017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1949489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4594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78277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194194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smtClean="0"/>
              <a:t>Fare clic per modificare lo stile del titolo</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2A54C80-263E-416B-A8E0-580EDEADCBDC}" type="datetimeFigureOut">
              <a:rPr lang="en-US" smtClean="0"/>
              <a:t>2/17/2017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133734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4989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64059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99124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69380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96934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94252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2163522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99382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2/17/2017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55730469"/>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pring In My Step - Silent Partn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379" y="112986"/>
            <a:ext cx="609600" cy="609600"/>
          </a:xfrm>
          <a:prstGeom prst="rect">
            <a:avLst/>
          </a:prstGeom>
        </p:spPr>
      </p:pic>
    </p:spTree>
    <p:extLst>
      <p:ext uri="{BB962C8B-B14F-4D97-AF65-F5344CB8AC3E}">
        <p14:creationId xmlns:p14="http://schemas.microsoft.com/office/powerpoint/2010/main" val="3673825175"/>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12929" y="1616258"/>
            <a:ext cx="7766936" cy="1646302"/>
          </a:xfrm>
        </p:spPr>
        <p:txBody>
          <a:bodyPr/>
          <a:lstStyle/>
          <a:p>
            <a:r>
              <a:rPr lang="it-IT" dirty="0" smtClean="0"/>
              <a:t>Progetto di formazione </a:t>
            </a:r>
            <a:endParaRPr lang="it-IT" dirty="0"/>
          </a:p>
        </p:txBody>
      </p:sp>
      <p:sp>
        <p:nvSpPr>
          <p:cNvPr id="3" name="Sottotitolo 2"/>
          <p:cNvSpPr>
            <a:spLocks noGrp="1"/>
          </p:cNvSpPr>
          <p:nvPr>
            <p:ph type="subTitle" idx="1"/>
          </p:nvPr>
        </p:nvSpPr>
        <p:spPr>
          <a:xfrm>
            <a:off x="1712019" y="3451744"/>
            <a:ext cx="7766936" cy="1096899"/>
          </a:xfrm>
        </p:spPr>
        <p:txBody>
          <a:bodyPr>
            <a:normAutofit/>
          </a:bodyPr>
          <a:lstStyle/>
          <a:p>
            <a:r>
              <a:rPr lang="it-IT" sz="3200" dirty="0" smtClean="0"/>
              <a:t>‘‘EDUCAZIONE ALLA LEGALITA’, SICUREZZA E GIUSTIZIA SOCIALE’’</a:t>
            </a:r>
            <a:endParaRPr lang="it-IT" sz="3200" dirty="0"/>
          </a:p>
        </p:txBody>
      </p:sp>
    </p:spTree>
    <p:extLst>
      <p:ext uri="{BB962C8B-B14F-4D97-AF65-F5344CB8AC3E}">
        <p14:creationId xmlns:p14="http://schemas.microsoft.com/office/powerpoint/2010/main" val="2644375884"/>
      </p:ext>
    </p:extLst>
  </p:cSld>
  <p:clrMapOvr>
    <a:masterClrMapping/>
  </p:clrMapOvr>
  <mc:AlternateContent xmlns:mc="http://schemas.openxmlformats.org/markup-compatibility/2006" xmlns:p14="http://schemas.microsoft.com/office/powerpoint/2010/main">
    <mc:Choice Requires="p14">
      <p:transition spd="slow" p14:dur="3400" advTm="4000">
        <p14:reveal/>
      </p:transition>
    </mc:Choice>
    <mc:Fallback xmlns="">
      <p:transition spd="slow" advTm="4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677335" y="394138"/>
            <a:ext cx="4036556" cy="5647223"/>
          </a:xfrm>
        </p:spPr>
        <p:txBody>
          <a:bodyPr>
            <a:normAutofit lnSpcReduction="10000"/>
          </a:bodyPr>
          <a:lstStyle/>
          <a:p>
            <a:pPr marL="0" indent="0">
              <a:buNone/>
            </a:pPr>
            <a:endParaRPr lang="it-IT" dirty="0"/>
          </a:p>
          <a:p>
            <a:r>
              <a:rPr lang="it-IT" sz="2400" dirty="0" err="1"/>
              <a:t>Caponigro</a:t>
            </a:r>
            <a:r>
              <a:rPr lang="it-IT" sz="2400" dirty="0"/>
              <a:t> Antonella</a:t>
            </a:r>
          </a:p>
          <a:p>
            <a:r>
              <a:rPr lang="it-IT" sz="2400" dirty="0" err="1"/>
              <a:t>Cuzzolino</a:t>
            </a:r>
            <a:r>
              <a:rPr lang="it-IT" sz="2400" dirty="0"/>
              <a:t> Francesca</a:t>
            </a:r>
          </a:p>
          <a:p>
            <a:r>
              <a:rPr lang="it-IT" sz="2400" dirty="0"/>
              <a:t>De Rosa Francesco Pio</a:t>
            </a:r>
          </a:p>
          <a:p>
            <a:r>
              <a:rPr lang="it-IT" sz="2400" dirty="0"/>
              <a:t>Dente Giuseppe</a:t>
            </a:r>
          </a:p>
          <a:p>
            <a:r>
              <a:rPr lang="it-IT" sz="2400" dirty="0"/>
              <a:t>Ferraioli Ciro Francesco</a:t>
            </a:r>
          </a:p>
          <a:p>
            <a:r>
              <a:rPr lang="it-IT" sz="2400" dirty="0"/>
              <a:t>Gesummaria Aurora </a:t>
            </a:r>
          </a:p>
          <a:p>
            <a:r>
              <a:rPr lang="it-IT" sz="2400" dirty="0" err="1"/>
              <a:t>Imbrenda</a:t>
            </a:r>
            <a:r>
              <a:rPr lang="it-IT" sz="2400" dirty="0"/>
              <a:t> Rocco</a:t>
            </a:r>
          </a:p>
          <a:p>
            <a:r>
              <a:rPr lang="it-IT" sz="2400" dirty="0" err="1"/>
              <a:t>Iuzzolino</a:t>
            </a:r>
            <a:r>
              <a:rPr lang="it-IT" sz="2400" dirty="0"/>
              <a:t> Angela</a:t>
            </a:r>
          </a:p>
          <a:p>
            <a:r>
              <a:rPr lang="it-IT" sz="2400" dirty="0" err="1"/>
              <a:t>Menza</a:t>
            </a:r>
            <a:r>
              <a:rPr lang="it-IT" sz="2400" dirty="0"/>
              <a:t> Vincenzo</a:t>
            </a:r>
          </a:p>
        </p:txBody>
      </p:sp>
      <p:sp>
        <p:nvSpPr>
          <p:cNvPr id="4" name="Segnaposto contenuto 3"/>
          <p:cNvSpPr>
            <a:spLocks noGrp="1"/>
          </p:cNvSpPr>
          <p:nvPr>
            <p:ph sz="half" idx="2"/>
          </p:nvPr>
        </p:nvSpPr>
        <p:spPr>
          <a:xfrm>
            <a:off x="5089970" y="394139"/>
            <a:ext cx="4184034" cy="5647224"/>
          </a:xfrm>
        </p:spPr>
        <p:txBody>
          <a:bodyPr>
            <a:normAutofit lnSpcReduction="10000"/>
          </a:bodyPr>
          <a:lstStyle/>
          <a:p>
            <a:endParaRPr lang="it-IT" sz="2400" dirty="0" smtClean="0"/>
          </a:p>
          <a:p>
            <a:r>
              <a:rPr lang="it-IT" sz="2400" dirty="0" smtClean="0"/>
              <a:t>Napolitano </a:t>
            </a:r>
            <a:r>
              <a:rPr lang="it-IT" sz="2400" dirty="0"/>
              <a:t>Pasquale</a:t>
            </a:r>
          </a:p>
          <a:p>
            <a:r>
              <a:rPr lang="it-IT" sz="2400" dirty="0" err="1"/>
              <a:t>Orga</a:t>
            </a:r>
            <a:r>
              <a:rPr lang="it-IT" sz="2400" dirty="0"/>
              <a:t> Paola</a:t>
            </a:r>
          </a:p>
          <a:p>
            <a:r>
              <a:rPr lang="it-IT" sz="2400" dirty="0" err="1"/>
              <a:t>Partenzi</a:t>
            </a:r>
            <a:r>
              <a:rPr lang="it-IT" sz="2400" dirty="0"/>
              <a:t> Antonio Niccolò</a:t>
            </a:r>
          </a:p>
          <a:p>
            <a:r>
              <a:rPr lang="it-IT" sz="2400" dirty="0"/>
              <a:t>Perna </a:t>
            </a:r>
            <a:r>
              <a:rPr lang="it-IT" sz="2400" dirty="0" err="1"/>
              <a:t>Annalara</a:t>
            </a:r>
            <a:endParaRPr lang="it-IT" sz="2400" dirty="0"/>
          </a:p>
          <a:p>
            <a:r>
              <a:rPr lang="it-IT" sz="2400" dirty="0"/>
              <a:t>Perna Mariagrazia Pia</a:t>
            </a:r>
          </a:p>
          <a:p>
            <a:r>
              <a:rPr lang="it-IT" sz="2400" dirty="0"/>
              <a:t>Perna Pierfrancesco</a:t>
            </a:r>
          </a:p>
          <a:p>
            <a:r>
              <a:rPr lang="it-IT" sz="2400" dirty="0" err="1"/>
              <a:t>Piegari</a:t>
            </a:r>
            <a:r>
              <a:rPr lang="it-IT" sz="2400" dirty="0"/>
              <a:t> </a:t>
            </a:r>
            <a:r>
              <a:rPr lang="it-IT" sz="2400" dirty="0" err="1"/>
              <a:t>Mariacarmen</a:t>
            </a:r>
            <a:endParaRPr lang="it-IT" sz="2400" dirty="0"/>
          </a:p>
          <a:p>
            <a:r>
              <a:rPr lang="it-IT" sz="2400" dirty="0" err="1"/>
              <a:t>Robertazzi</a:t>
            </a:r>
            <a:r>
              <a:rPr lang="it-IT" sz="2400" dirty="0"/>
              <a:t> Amanda Pia Caterina</a:t>
            </a:r>
          </a:p>
          <a:p>
            <a:r>
              <a:rPr lang="it-IT" sz="2400" dirty="0"/>
              <a:t>Tortoriello Venere </a:t>
            </a:r>
          </a:p>
          <a:p>
            <a:r>
              <a:rPr lang="it-IT" sz="2400" dirty="0"/>
              <a:t>Troiano Donato</a:t>
            </a:r>
          </a:p>
          <a:p>
            <a:endParaRPr lang="it-IT" dirty="0"/>
          </a:p>
        </p:txBody>
      </p:sp>
    </p:spTree>
    <p:extLst>
      <p:ext uri="{BB962C8B-B14F-4D97-AF65-F5344CB8AC3E}">
        <p14:creationId xmlns:p14="http://schemas.microsoft.com/office/powerpoint/2010/main" val="1839254773"/>
      </p:ext>
    </p:extLst>
  </p:cSld>
  <p:clrMapOvr>
    <a:masterClrMapping/>
  </p:clrMapOvr>
  <mc:AlternateContent xmlns:mc="http://schemas.openxmlformats.org/markup-compatibility/2006" xmlns:p14="http://schemas.microsoft.com/office/powerpoint/2010/main">
    <mc:Choice Requires="p14">
      <p:transition spd="slow" p14:dur="1400" advTm="7000">
        <p14:ripple/>
      </p:transition>
    </mc:Choice>
    <mc:Fallback xmlns="">
      <p:transition spd="slow" advTm="7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628812"/>
            <a:ext cx="8596668" cy="1826581"/>
          </a:xfrm>
        </p:spPr>
        <p:txBody>
          <a:bodyPr>
            <a:normAutofit fontScale="90000"/>
          </a:bodyPr>
          <a:lstStyle/>
          <a:p>
            <a:r>
              <a:rPr lang="it-IT" dirty="0" smtClean="0"/>
              <a:t>                     ISTITUTO COMPRENSIVO</a:t>
            </a:r>
            <a:br>
              <a:rPr lang="it-IT" dirty="0" smtClean="0"/>
            </a:br>
            <a:r>
              <a:rPr lang="it-IT" dirty="0" smtClean="0"/>
              <a:t>                     SAN </a:t>
            </a:r>
            <a:r>
              <a:rPr lang="it-IT" dirty="0"/>
              <a:t>GREGORIO MAGNO</a:t>
            </a:r>
            <a:br>
              <a:rPr lang="it-IT" dirty="0"/>
            </a:br>
            <a:r>
              <a:rPr lang="it-IT" dirty="0" smtClean="0"/>
              <a:t>                ANNO </a:t>
            </a:r>
            <a:r>
              <a:rPr lang="it-IT" dirty="0"/>
              <a:t>SCOLASTICO 2016/2017 </a:t>
            </a:r>
          </a:p>
        </p:txBody>
      </p:sp>
      <p:sp>
        <p:nvSpPr>
          <p:cNvPr id="3" name="Segnaposto testo 2"/>
          <p:cNvSpPr>
            <a:spLocks noGrp="1"/>
          </p:cNvSpPr>
          <p:nvPr>
            <p:ph type="body" idx="1"/>
          </p:nvPr>
        </p:nvSpPr>
        <p:spPr>
          <a:xfrm>
            <a:off x="1103004" y="3644579"/>
            <a:ext cx="8596668" cy="1747228"/>
          </a:xfrm>
        </p:spPr>
        <p:txBody>
          <a:bodyPr>
            <a:noAutofit/>
          </a:bodyPr>
          <a:lstStyle/>
          <a:p>
            <a:r>
              <a:rPr lang="it-IT" sz="3600" dirty="0" smtClean="0"/>
              <a:t>CLASSE </a:t>
            </a:r>
            <a:r>
              <a:rPr lang="it-IT" sz="3600" dirty="0"/>
              <a:t>3A</a:t>
            </a:r>
          </a:p>
          <a:p>
            <a:r>
              <a:rPr lang="it-IT" sz="3200" dirty="0"/>
              <a:t>a cura </a:t>
            </a:r>
            <a:r>
              <a:rPr lang="it-IT" sz="3200" dirty="0" smtClean="0"/>
              <a:t>dell'insegnante Pasqualina </a:t>
            </a:r>
            <a:r>
              <a:rPr lang="it-IT" sz="3200" dirty="0" err="1" smtClean="0"/>
              <a:t>Caponigri</a:t>
            </a:r>
            <a:endParaRPr lang="it-IT" sz="3200" dirty="0"/>
          </a:p>
        </p:txBody>
      </p:sp>
    </p:spTree>
    <p:extLst>
      <p:ext uri="{BB962C8B-B14F-4D97-AF65-F5344CB8AC3E}">
        <p14:creationId xmlns:p14="http://schemas.microsoft.com/office/powerpoint/2010/main" val="2276362515"/>
      </p:ext>
    </p:extLst>
  </p:cSld>
  <p:clrMapOvr>
    <a:masterClrMapping/>
  </p:clrMapOvr>
  <p:transition spd="slow" advTm="5000">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32715" y="3195143"/>
            <a:ext cx="7993700" cy="1424152"/>
          </a:xfrm>
        </p:spPr>
        <p:txBody>
          <a:bodyPr>
            <a:normAutofit fontScale="90000"/>
          </a:bodyPr>
          <a:lstStyle/>
          <a:p>
            <a:r>
              <a:rPr lang="it-IT" sz="4000" dirty="0"/>
              <a:t> </a:t>
            </a:r>
            <a:r>
              <a:rPr lang="it-IT" sz="4000" b="1" dirty="0" smtClean="0"/>
              <a:t>…un </a:t>
            </a:r>
            <a:r>
              <a:rPr lang="it-IT" sz="4000" b="1" dirty="0"/>
              <a:t>percorso di crescita </a:t>
            </a:r>
            <a:r>
              <a:rPr lang="it-IT" sz="4000" b="1" dirty="0" smtClean="0"/>
              <a:t>civile…</a:t>
            </a:r>
            <a:br>
              <a:rPr lang="it-IT" sz="4000" b="1" dirty="0" smtClean="0"/>
            </a:br>
            <a:r>
              <a:rPr lang="it-IT" b="1" dirty="0"/>
              <a:t/>
            </a:r>
            <a:br>
              <a:rPr lang="it-IT" b="1" dirty="0"/>
            </a:br>
            <a:r>
              <a:rPr lang="it-IT" dirty="0"/>
              <a:t>            </a:t>
            </a:r>
          </a:p>
        </p:txBody>
      </p:sp>
    </p:spTree>
    <p:extLst>
      <p:ext uri="{BB962C8B-B14F-4D97-AF65-F5344CB8AC3E}">
        <p14:creationId xmlns:p14="http://schemas.microsoft.com/office/powerpoint/2010/main" val="311337537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35443" y="1308538"/>
            <a:ext cx="8513964" cy="3783724"/>
          </a:xfrm>
        </p:spPr>
        <p:txBody>
          <a:bodyPr>
            <a:noAutofit/>
          </a:bodyPr>
          <a:lstStyle/>
          <a:p>
            <a:pPr algn="just"/>
            <a:r>
              <a:rPr lang="it-IT" sz="2400" dirty="0"/>
              <a:t> Il progetto si è svolto presso l’aula magna del nostro istituto comprensivo in tre incontri durante i quali i relatori hanno affrontato le problematiche connesse all’illegalità diffusa nei nostri territori. Il primo incontro si è svolto il 19 ottobre </a:t>
            </a:r>
            <a:r>
              <a:rPr lang="it-IT" sz="2400" dirty="0" smtClean="0"/>
              <a:t>2016 e, tra </a:t>
            </a:r>
            <a:r>
              <a:rPr lang="it-IT" sz="2400" dirty="0"/>
              <a:t>gli </a:t>
            </a:r>
            <a:r>
              <a:rPr lang="it-IT" sz="2400" dirty="0" smtClean="0"/>
              <a:t>ospiti, </a:t>
            </a:r>
            <a:r>
              <a:rPr lang="it-IT" sz="2400" dirty="0"/>
              <a:t>era presente </a:t>
            </a:r>
            <a:r>
              <a:rPr lang="it-IT" sz="2400" dirty="0" smtClean="0"/>
              <a:t>Don Aniello </a:t>
            </a:r>
            <a:r>
              <a:rPr lang="it-IT" sz="2400" dirty="0"/>
              <a:t>Manganiello, fondatore di </a:t>
            </a:r>
            <a:r>
              <a:rPr lang="it-IT" sz="2400" dirty="0" smtClean="0"/>
              <a:t>“Ultimi</a:t>
            </a:r>
            <a:r>
              <a:rPr lang="it-IT" sz="2400" dirty="0"/>
              <a:t>” associazione per la legalità. Lo slogan “Nessuno stia zitto: la denuncia come strumento di giustizia” ha aperto il tema con </a:t>
            </a:r>
            <a:r>
              <a:rPr lang="it-IT" sz="2400" dirty="0" smtClean="0"/>
              <a:t>una </a:t>
            </a:r>
            <a:r>
              <a:rPr lang="it-IT" sz="2400" dirty="0"/>
              <a:t>lunga riflessione. Infatti la denuncia, oggi, deve prendere il posto dell’omertà.</a:t>
            </a:r>
          </a:p>
        </p:txBody>
      </p:sp>
    </p:spTree>
    <p:extLst>
      <p:ext uri="{BB962C8B-B14F-4D97-AF65-F5344CB8AC3E}">
        <p14:creationId xmlns:p14="http://schemas.microsoft.com/office/powerpoint/2010/main" val="3187969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1000">
        <p15:prstTrans prst="drape"/>
      </p:transition>
    </mc:Choice>
    <mc:Fallback xmlns="">
      <p:transition spd="slow" advTm="11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773" y="1344055"/>
            <a:ext cx="8573096" cy="3536402"/>
          </a:xfrm>
          <a:prstGeom prst="rect">
            <a:avLst/>
          </a:prstGeom>
        </p:spPr>
      </p:pic>
    </p:spTree>
    <p:extLst>
      <p:ext uri="{BB962C8B-B14F-4D97-AF65-F5344CB8AC3E}">
        <p14:creationId xmlns:p14="http://schemas.microsoft.com/office/powerpoint/2010/main" val="592884409"/>
      </p:ext>
    </p:extLst>
  </p:cSld>
  <p:clrMapOvr>
    <a:masterClrMapping/>
  </p:clrMapOvr>
  <p:transition spd="slow" advTm="4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82741" y="1907627"/>
            <a:ext cx="8596668" cy="2538249"/>
          </a:xfrm>
        </p:spPr>
        <p:txBody>
          <a:bodyPr/>
          <a:lstStyle/>
          <a:p>
            <a:pPr algn="just"/>
            <a:r>
              <a:rPr lang="it-IT" dirty="0"/>
              <a:t> </a:t>
            </a:r>
            <a:r>
              <a:rPr lang="it-IT" sz="2400" dirty="0"/>
              <a:t>L’omertà è l’atteggiamento di ostinato silenzio di chi non denuncia reati più o meno gravi di cui direttamente o indirettamente </a:t>
            </a:r>
            <a:r>
              <a:rPr lang="it-IT" sz="2400" dirty="0" smtClean="0"/>
              <a:t>è a </a:t>
            </a:r>
            <a:r>
              <a:rPr lang="it-IT" sz="2400" dirty="0"/>
              <a:t>conoscenza. Di solito, l’omertoso, cioè chi pratica </a:t>
            </a:r>
            <a:r>
              <a:rPr lang="it-IT" sz="2400" dirty="0" smtClean="0"/>
              <a:t>l’omertà, cela </a:t>
            </a:r>
            <a:r>
              <a:rPr lang="it-IT" sz="2400" dirty="0"/>
              <a:t>l’identità </a:t>
            </a:r>
            <a:r>
              <a:rPr lang="it-IT" sz="2400" dirty="0" smtClean="0"/>
              <a:t>di </a:t>
            </a:r>
            <a:r>
              <a:rPr lang="it-IT" sz="2400" dirty="0"/>
              <a:t>chi ha commesso l’infrazione o tace, circostanze utili a chiarire i fatti </a:t>
            </a:r>
            <a:r>
              <a:rPr lang="it-IT" sz="2400" dirty="0" smtClean="0"/>
              <a:t>ed </a:t>
            </a:r>
            <a:r>
              <a:rPr lang="it-IT" sz="2400" dirty="0"/>
              <a:t>assicurare la giustizia.</a:t>
            </a:r>
          </a:p>
        </p:txBody>
      </p:sp>
    </p:spTree>
    <p:extLst>
      <p:ext uri="{BB962C8B-B14F-4D97-AF65-F5344CB8AC3E}">
        <p14:creationId xmlns:p14="http://schemas.microsoft.com/office/powerpoint/2010/main" val="2174028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000">
        <p15:prstTrans prst="prestige"/>
      </p:transition>
    </mc:Choice>
    <mc:Fallback xmlns="">
      <p:transition spd="slow" advTm="8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66975" y="1481960"/>
            <a:ext cx="8596668" cy="3499944"/>
          </a:xfrm>
        </p:spPr>
        <p:txBody>
          <a:bodyPr>
            <a:normAutofit/>
          </a:bodyPr>
          <a:lstStyle/>
          <a:p>
            <a:r>
              <a:rPr lang="it-IT" sz="2400" dirty="0"/>
              <a:t>Abbiamo capito che la legge rende liberi. Come il nostro corpo non può reggersi senza la mente, così lo Stato senza la legge non può valersi delle sue parti, che sono come i suoi nervi, il suo sangue, le sue membra. Ad applicare le leggi sono chiamati i magistrati, a interpretarle i giudici ma tutti per concludere, siamo al servizio delle leggi per poter essere liberi. Lo stesso Cicerone scriveva</a:t>
            </a:r>
            <a:r>
              <a:rPr lang="it-IT" sz="2400" dirty="0" smtClean="0"/>
              <a:t>:” Tutti </a:t>
            </a:r>
            <a:r>
              <a:rPr lang="it-IT" sz="2400" dirty="0"/>
              <a:t>siamo </a:t>
            </a:r>
            <a:r>
              <a:rPr lang="it-IT" sz="2400" dirty="0" smtClean="0"/>
              <a:t>schiavi, o servi, delle </a:t>
            </a:r>
            <a:r>
              <a:rPr lang="it-IT" sz="2400" dirty="0"/>
              <a:t>leggi </a:t>
            </a:r>
            <a:r>
              <a:rPr lang="it-IT" sz="2400" dirty="0" err="1"/>
              <a:t>affinchè</a:t>
            </a:r>
            <a:r>
              <a:rPr lang="it-IT" sz="2400" dirty="0"/>
              <a:t> possiamo essere liberi”.</a:t>
            </a:r>
          </a:p>
        </p:txBody>
      </p:sp>
    </p:spTree>
    <p:extLst>
      <p:ext uri="{BB962C8B-B14F-4D97-AF65-F5344CB8AC3E}">
        <p14:creationId xmlns:p14="http://schemas.microsoft.com/office/powerpoint/2010/main" val="2165601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434" y="351639"/>
            <a:ext cx="7651531" cy="5738648"/>
          </a:xfrm>
          <a:prstGeom prst="rect">
            <a:avLst/>
          </a:prstGeom>
        </p:spPr>
      </p:pic>
    </p:spTree>
    <p:extLst>
      <p:ext uri="{BB962C8B-B14F-4D97-AF65-F5344CB8AC3E}">
        <p14:creationId xmlns:p14="http://schemas.microsoft.com/office/powerpoint/2010/main" val="645384261"/>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105" y="914400"/>
            <a:ext cx="7819696" cy="4587765"/>
          </a:xfrm>
          <a:prstGeom prst="rect">
            <a:avLst/>
          </a:prstGeom>
        </p:spPr>
      </p:pic>
    </p:spTree>
    <p:extLst>
      <p:ext uri="{BB962C8B-B14F-4D97-AF65-F5344CB8AC3E}">
        <p14:creationId xmlns:p14="http://schemas.microsoft.com/office/powerpoint/2010/main" val="1525532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18" y="591549"/>
            <a:ext cx="7478111" cy="5608583"/>
          </a:xfrm>
          <a:prstGeom prst="rect">
            <a:avLst/>
          </a:prstGeom>
        </p:spPr>
      </p:pic>
    </p:spTree>
    <p:extLst>
      <p:ext uri="{BB962C8B-B14F-4D97-AF65-F5344CB8AC3E}">
        <p14:creationId xmlns:p14="http://schemas.microsoft.com/office/powerpoint/2010/main" val="1818520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3000">
        <p15:prstTrans prst="origami" invX="1"/>
      </p:transition>
    </mc:Choice>
    <mc:Fallback xmlns="">
      <p:transition spd="slow" advTm="3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14726" y="437322"/>
            <a:ext cx="8596668" cy="5247861"/>
          </a:xfrm>
        </p:spPr>
        <p:txBody>
          <a:bodyPr>
            <a:normAutofit fontScale="77500" lnSpcReduction="20000"/>
          </a:bodyPr>
          <a:lstStyle/>
          <a:p>
            <a:pPr algn="just"/>
            <a:r>
              <a:rPr lang="it-IT" sz="2800" dirty="0"/>
              <a:t>Don Aniello Manganiello fondatore di ‘’ULTIMI’’ associazione per la legalità, voce coraggiosa contro la </a:t>
            </a:r>
            <a:r>
              <a:rPr lang="it-IT" sz="2800" dirty="0" smtClean="0"/>
              <a:t>camorra e la </a:t>
            </a:r>
            <a:r>
              <a:rPr lang="it-IT" sz="2800" dirty="0"/>
              <a:t>criminalità </a:t>
            </a:r>
            <a:r>
              <a:rPr lang="it-IT" sz="2800" dirty="0" smtClean="0"/>
              <a:t>organizzata, </a:t>
            </a:r>
            <a:r>
              <a:rPr lang="it-IT" sz="2800" dirty="0"/>
              <a:t>oggi ha parlato con noi alunni della scuola secondaria di primo grado con franchezza e determinazione dei tanti temi ed aspetti del mondo della legalità. </a:t>
            </a:r>
          </a:p>
          <a:p>
            <a:pPr algn="just"/>
            <a:r>
              <a:rPr lang="it-IT" sz="2800" dirty="0"/>
              <a:t>La camorra </a:t>
            </a:r>
            <a:r>
              <a:rPr lang="it-IT" sz="2800" dirty="0" smtClean="0"/>
              <a:t>nella nostra Regione </a:t>
            </a:r>
            <a:r>
              <a:rPr lang="it-IT" sz="2800" dirty="0"/>
              <a:t>è una criminalità organizzata che controlla il territorio in cui opera, ma è sempre più legata a una serie di traffici su scala internazionale e intercontinentale,  nei quali la singola organizzazione territoriale appare spesso come il segmento di un’attività  che si avvale di una complessa catena di relazioni e di complicità.</a:t>
            </a:r>
          </a:p>
          <a:p>
            <a:pPr algn="just"/>
            <a:r>
              <a:rPr lang="it-IT" sz="2800" dirty="0"/>
              <a:t>Esse controllano le maggiori attività illegali nazionali e internazionali, come ad esempio il traffico di droga, nonché attività svolte illecitamente, come ad esempio gli appalti di opere pubbliche e lo smaltimento di sostanze tossiche. Tutte attività dalle quali le organizzazione criminali ricavano ingenti proventi, grossi guadagni.</a:t>
            </a:r>
          </a:p>
          <a:p>
            <a:endParaRPr lang="it-IT" dirty="0"/>
          </a:p>
        </p:txBody>
      </p:sp>
    </p:spTree>
    <p:extLst>
      <p:ext uri="{BB962C8B-B14F-4D97-AF65-F5344CB8AC3E}">
        <p14:creationId xmlns:p14="http://schemas.microsoft.com/office/powerpoint/2010/main" val="2645995003"/>
      </p:ext>
    </p:extLst>
  </p:cSld>
  <p:clrMapOvr>
    <a:masterClrMapping/>
  </p:clrMapOvr>
  <mc:AlternateContent xmlns:mc="http://schemas.openxmlformats.org/markup-compatibility/2006" xmlns:p14="http://schemas.microsoft.com/office/powerpoint/2010/main">
    <mc:Choice Requires="p14">
      <p:transition spd="slow" p14:dur="1400" advTm="10000">
        <p14:ripple/>
      </p:transition>
    </mc:Choice>
    <mc:Fallback xmlns="">
      <p:transition spd="slow" advTm="10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651" y="1686911"/>
            <a:ext cx="7026494" cy="3988675"/>
          </a:xfrm>
          <a:prstGeom prst="rect">
            <a:avLst/>
          </a:prstGeom>
        </p:spPr>
      </p:pic>
    </p:spTree>
    <p:extLst>
      <p:ext uri="{BB962C8B-B14F-4D97-AF65-F5344CB8AC3E}">
        <p14:creationId xmlns:p14="http://schemas.microsoft.com/office/powerpoint/2010/main" val="79508057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83198" y="1261241"/>
            <a:ext cx="9191878" cy="3216166"/>
          </a:xfrm>
        </p:spPr>
        <p:txBody>
          <a:bodyPr>
            <a:noAutofit/>
          </a:bodyPr>
          <a:lstStyle/>
          <a:p>
            <a:r>
              <a:rPr lang="it-IT" sz="2400" dirty="0"/>
              <a:t>Don Aniello ci ha parlato anche del </a:t>
            </a:r>
            <a:r>
              <a:rPr lang="it-IT" sz="2400" dirty="0" err="1" smtClean="0"/>
              <a:t>raket</a:t>
            </a:r>
            <a:r>
              <a:rPr lang="it-IT" sz="2400" dirty="0" smtClean="0"/>
              <a:t>..</a:t>
            </a:r>
            <a:endParaRPr lang="it-IT" sz="2400" dirty="0"/>
          </a:p>
          <a:p>
            <a:pPr algn="just"/>
            <a:r>
              <a:rPr lang="it-IT" sz="2400" dirty="0"/>
              <a:t>Il </a:t>
            </a:r>
            <a:r>
              <a:rPr lang="it-IT" sz="2400" dirty="0" err="1"/>
              <a:t>raket</a:t>
            </a:r>
            <a:r>
              <a:rPr lang="it-IT" sz="2400" dirty="0"/>
              <a:t> è </a:t>
            </a:r>
            <a:r>
              <a:rPr lang="it-IT" sz="2400" dirty="0" smtClean="0"/>
              <a:t>un’ </a:t>
            </a:r>
            <a:r>
              <a:rPr lang="it-IT" sz="2400" dirty="0"/>
              <a:t>organizzazione illegale che, con la violenza e le minacce, impone il proprio esclusivo controllo su un’attività proibita dalla legge o ai margini della legalità, come ad esempio lo spaccio di droga, il traffico di armi, le estorsioni a imprenditori e commercianti, il traffico clandestino di immigrati, l’accaparramento degli appalti pubblici ecc. </a:t>
            </a:r>
          </a:p>
        </p:txBody>
      </p:sp>
    </p:spTree>
    <p:extLst>
      <p:ext uri="{BB962C8B-B14F-4D97-AF65-F5344CB8AC3E}">
        <p14:creationId xmlns:p14="http://schemas.microsoft.com/office/powerpoint/2010/main" val="1056412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4141" y="189185"/>
            <a:ext cx="7930053" cy="6258911"/>
          </a:xfrm>
        </p:spPr>
        <p:txBody>
          <a:bodyPr>
            <a:noAutofit/>
          </a:bodyPr>
          <a:lstStyle/>
          <a:p>
            <a:pPr algn="just"/>
            <a:r>
              <a:rPr lang="it-IT" sz="2100" dirty="0"/>
              <a:t>Tra le attività illecite della criminalità organizzata c’è l’usura, purtroppo sempre più diffusa in periodi di crisi economica.</a:t>
            </a:r>
          </a:p>
          <a:p>
            <a:pPr algn="just"/>
            <a:r>
              <a:rPr lang="it-IT" sz="2100" dirty="0"/>
              <a:t>L’usura è il prestito di denaro ad altissimo tasso d’interesse. Ad esempio, mentre normalmente la banca concede dei prestiti a un tasso annuo di interesse che oggi </a:t>
            </a:r>
            <a:r>
              <a:rPr lang="it-IT" sz="2100" dirty="0" err="1"/>
              <a:t>puo’</a:t>
            </a:r>
            <a:r>
              <a:rPr lang="it-IT" sz="2100" dirty="0"/>
              <a:t> oscillare tra il 4 e </a:t>
            </a:r>
            <a:r>
              <a:rPr lang="it-IT" sz="2100" dirty="0" smtClean="0"/>
              <a:t>l‘8</a:t>
            </a:r>
            <a:r>
              <a:rPr lang="it-IT" sz="2100" dirty="0"/>
              <a:t>%, gli usurai possono prestare del denaro a un interesse che </a:t>
            </a:r>
            <a:r>
              <a:rPr lang="it-IT" sz="2100" dirty="0" err="1"/>
              <a:t>puo’</a:t>
            </a:r>
            <a:r>
              <a:rPr lang="it-IT" sz="2100" dirty="0"/>
              <a:t> arrivare fino al 100% al mese.  </a:t>
            </a:r>
          </a:p>
          <a:p>
            <a:pPr algn="just"/>
            <a:r>
              <a:rPr lang="it-IT" sz="2100" dirty="0"/>
              <a:t>Quindi se un malcapitato riceve da un usuraio mille euro, dopo qualche mese </a:t>
            </a:r>
            <a:r>
              <a:rPr lang="it-IT" sz="2100" dirty="0" err="1"/>
              <a:t>puo’</a:t>
            </a:r>
            <a:r>
              <a:rPr lang="it-IT" sz="2100" dirty="0"/>
              <a:t> trovarsi costretto a rimborsare il doppio. </a:t>
            </a:r>
          </a:p>
          <a:p>
            <a:pPr algn="just"/>
            <a:r>
              <a:rPr lang="it-IT" sz="2100" dirty="0"/>
              <a:t>Agli usurai si rivolgono le persone in difficoltà, come imprenditori con dei debiti da saldare, commercianti o anche comuni cittadini che si sono trovati disoccupati, nella necessità di pagare le rate del mutuo della casa o dell’auto.</a:t>
            </a:r>
          </a:p>
          <a:p>
            <a:pPr algn="just"/>
            <a:r>
              <a:rPr lang="it-IT" sz="2100" dirty="0"/>
              <a:t>In tempo di crisi economica, proprio perché aumenta il numero di persone in difficoltà, gli usurai fanno affari d’oro.</a:t>
            </a:r>
          </a:p>
          <a:p>
            <a:endParaRPr lang="it-IT" sz="2100" dirty="0"/>
          </a:p>
        </p:txBody>
      </p:sp>
    </p:spTree>
    <p:extLst>
      <p:ext uri="{BB962C8B-B14F-4D97-AF65-F5344CB8AC3E}">
        <p14:creationId xmlns:p14="http://schemas.microsoft.com/office/powerpoint/2010/main" val="1437537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000">
        <p15:prstTrans prst="drape"/>
      </p:transition>
    </mc:Choice>
    <mc:Fallback xmlns="">
      <p:transition spd="slow" advTm="8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14727" y="220718"/>
            <a:ext cx="8596668" cy="5615693"/>
          </a:xfrm>
        </p:spPr>
        <p:txBody>
          <a:bodyPr>
            <a:normAutofit/>
          </a:bodyPr>
          <a:lstStyle/>
          <a:p>
            <a:r>
              <a:rPr lang="it-IT" sz="2200" dirty="0"/>
              <a:t>Si dirà: Ma non ci sono le banche? Si, è vero.</a:t>
            </a:r>
          </a:p>
          <a:p>
            <a:pPr algn="just"/>
            <a:r>
              <a:rPr lang="it-IT" sz="2200" dirty="0"/>
              <a:t>Bisogna sapere, tuttavia, che queste concedono prestiti soltanto sulla base di solide garanzie, cioè dopo aver verificato che il cliente che ha chiesto un prestito possiede dei beni sui quali eventualmente rivalersi in caso di mancato restituzione del denaro prestato. Quindi </a:t>
            </a:r>
            <a:r>
              <a:rPr lang="it-IT" sz="2200" dirty="0" err="1"/>
              <a:t>puo’</a:t>
            </a:r>
            <a:r>
              <a:rPr lang="it-IT" sz="2200" dirty="0"/>
              <a:t> capitare che una persona, quando non </a:t>
            </a:r>
            <a:r>
              <a:rPr lang="it-IT" sz="2200" dirty="0" err="1"/>
              <a:t>puo’</a:t>
            </a:r>
            <a:r>
              <a:rPr lang="it-IT" sz="2200" dirty="0"/>
              <a:t> ricevere dalla banca un prestito si rivolga per l’appunto all’ usuraio per avere il denaro di cui ha bisogno, senza rendersi conto che, così facendo, </a:t>
            </a:r>
            <a:r>
              <a:rPr lang="it-IT" sz="2200" dirty="0" err="1"/>
              <a:t>puo’</a:t>
            </a:r>
            <a:r>
              <a:rPr lang="it-IT" sz="2200" dirty="0"/>
              <a:t> cacciarsi in una spirale infernale. Infatti, se gli usurai non si vedono restituire i soldi, le loro richieste passano alle vie di fatto proprio perché, appartenendo alla malavita organizzata, possono minacciare ed esercitare poi vere e proprie forme di violenza.</a:t>
            </a:r>
          </a:p>
          <a:p>
            <a:r>
              <a:rPr lang="it-IT" sz="2200" dirty="0"/>
              <a:t> Oggi però ci sono delle leggi rigorose che consentono </a:t>
            </a:r>
            <a:r>
              <a:rPr lang="it-IT" sz="2200" dirty="0" smtClean="0"/>
              <a:t>di far arrestare gli usurai.</a:t>
            </a:r>
            <a:endParaRPr lang="it-IT" sz="2200" dirty="0"/>
          </a:p>
        </p:txBody>
      </p:sp>
    </p:spTree>
    <p:extLst>
      <p:ext uri="{BB962C8B-B14F-4D97-AF65-F5344CB8AC3E}">
        <p14:creationId xmlns:p14="http://schemas.microsoft.com/office/powerpoint/2010/main" val="3189419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eelOff"/>
      </p:transition>
    </mc:Choice>
    <mc:Fallback xmlns="">
      <p:transition spd="slow" advTm="8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542" y="1165663"/>
            <a:ext cx="5715000" cy="4400550"/>
          </a:xfrm>
          <a:prstGeom prst="rect">
            <a:avLst/>
          </a:prstGeom>
        </p:spPr>
      </p:pic>
    </p:spTree>
    <p:extLst>
      <p:ext uri="{BB962C8B-B14F-4D97-AF65-F5344CB8AC3E}">
        <p14:creationId xmlns:p14="http://schemas.microsoft.com/office/powerpoint/2010/main" val="2359665171"/>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269" y="1671181"/>
            <a:ext cx="6243144" cy="3475350"/>
          </a:xfrm>
          <a:prstGeom prst="rect">
            <a:avLst/>
          </a:prstGeom>
        </p:spPr>
      </p:pic>
    </p:spTree>
    <p:extLst>
      <p:ext uri="{BB962C8B-B14F-4D97-AF65-F5344CB8AC3E}">
        <p14:creationId xmlns:p14="http://schemas.microsoft.com/office/powerpoint/2010/main" val="156572649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93683" y="993940"/>
            <a:ext cx="8135007" cy="5343797"/>
          </a:xfrm>
        </p:spPr>
        <p:txBody>
          <a:bodyPr>
            <a:normAutofit/>
          </a:bodyPr>
          <a:lstStyle/>
          <a:p>
            <a:pPr algn="just"/>
            <a:r>
              <a:rPr lang="it-IT" sz="2200" dirty="0" smtClean="0"/>
              <a:t>Nell’ultimo incontro abbiamo affrontato i rischi legati al gioco d’azzardo online</a:t>
            </a:r>
          </a:p>
          <a:p>
            <a:pPr algn="just"/>
            <a:r>
              <a:rPr lang="it-IT" sz="2200" dirty="0" smtClean="0"/>
              <a:t>Negli anni 90, nacquero i primi siti web per il gioco d’azzardo online, riducendo la distanza con i giocatori.</a:t>
            </a:r>
          </a:p>
          <a:p>
            <a:pPr algn="just"/>
            <a:r>
              <a:rPr lang="it-IT" sz="2200" dirty="0" smtClean="0"/>
              <a:t>Alle iniziali forme di intrattenimento, per buona parte praticabili con soldi virtuali, come la </a:t>
            </a:r>
            <a:r>
              <a:rPr lang="it-IT" sz="2200" b="1" dirty="0" smtClean="0"/>
              <a:t>Roulette</a:t>
            </a:r>
            <a:r>
              <a:rPr lang="it-IT" sz="2200" dirty="0" smtClean="0"/>
              <a:t>, il </a:t>
            </a:r>
            <a:r>
              <a:rPr lang="it-IT" sz="2200" b="1" dirty="0" smtClean="0"/>
              <a:t>Baccarat</a:t>
            </a:r>
            <a:r>
              <a:rPr lang="it-IT" sz="2200" dirty="0" smtClean="0"/>
              <a:t>, il </a:t>
            </a:r>
            <a:r>
              <a:rPr lang="it-IT" sz="2200" b="1" dirty="0" smtClean="0"/>
              <a:t>Poker online </a:t>
            </a:r>
            <a:r>
              <a:rPr lang="it-IT" sz="2200" dirty="0" smtClean="0"/>
              <a:t>vennero aggiunti altri servizi di gioco piuttosto attraenti come i </a:t>
            </a:r>
            <a:r>
              <a:rPr lang="it-IT" sz="2200" b="1" dirty="0" smtClean="0"/>
              <a:t>Videopoker</a:t>
            </a:r>
            <a:r>
              <a:rPr lang="it-IT" sz="2200" dirty="0" smtClean="0"/>
              <a:t>, i </a:t>
            </a:r>
            <a:r>
              <a:rPr lang="it-IT" sz="2200" b="1" dirty="0" smtClean="0"/>
              <a:t>Giochi di Abilità</a:t>
            </a:r>
            <a:r>
              <a:rPr lang="it-IT" sz="2200" dirty="0" smtClean="0"/>
              <a:t>, i </a:t>
            </a:r>
            <a:r>
              <a:rPr lang="it-IT" sz="2200" b="1" dirty="0" smtClean="0"/>
              <a:t>Giochi Arcade</a:t>
            </a:r>
            <a:r>
              <a:rPr lang="it-IT" sz="2200" dirty="0" smtClean="0"/>
              <a:t>, le </a:t>
            </a:r>
            <a:r>
              <a:rPr lang="it-IT" sz="2200" b="1" dirty="0" smtClean="0"/>
              <a:t>Slot machine </a:t>
            </a:r>
            <a:r>
              <a:rPr lang="it-IT" sz="2200" dirty="0" smtClean="0"/>
              <a:t>online, distaccandosi dalla tradizionale fisionomia della tipica ‘‘</a:t>
            </a:r>
            <a:r>
              <a:rPr lang="it-IT" sz="2200" b="1" dirty="0" smtClean="0"/>
              <a:t>Slot da bar</a:t>
            </a:r>
            <a:r>
              <a:rPr lang="it-IT" sz="2200" dirty="0" smtClean="0"/>
              <a:t>’’.</a:t>
            </a:r>
          </a:p>
          <a:p>
            <a:pPr algn="just"/>
            <a:r>
              <a:rPr lang="it-IT" sz="2200" dirty="0" smtClean="0"/>
              <a:t> L’azzardo, grazie ad internet, è alla portata di chiunque senza alcun limite di spazio o di tempo ed è quindi un pericolo..</a:t>
            </a:r>
          </a:p>
          <a:p>
            <a:endParaRPr lang="it-IT" sz="2200" dirty="0"/>
          </a:p>
        </p:txBody>
      </p:sp>
    </p:spTree>
    <p:extLst>
      <p:ext uri="{BB962C8B-B14F-4D97-AF65-F5344CB8AC3E}">
        <p14:creationId xmlns:p14="http://schemas.microsoft.com/office/powerpoint/2010/main" val="503674377"/>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270" y="1164474"/>
            <a:ext cx="6637284" cy="4292111"/>
          </a:xfrm>
          <a:prstGeom prst="rect">
            <a:avLst/>
          </a:prstGeom>
        </p:spPr>
      </p:pic>
    </p:spTree>
    <p:extLst>
      <p:ext uri="{BB962C8B-B14F-4D97-AF65-F5344CB8AC3E}">
        <p14:creationId xmlns:p14="http://schemas.microsoft.com/office/powerpoint/2010/main" val="108763923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7461" y="2123091"/>
            <a:ext cx="8564553" cy="1282262"/>
          </a:xfrm>
        </p:spPr>
        <p:txBody>
          <a:bodyPr>
            <a:normAutofit/>
          </a:bodyPr>
          <a:lstStyle/>
          <a:p>
            <a:r>
              <a:rPr lang="it-IT" sz="4000" dirty="0" smtClean="0"/>
              <a:t>…..LE NOSTRE RIFLESSIONI…..</a:t>
            </a:r>
            <a:endParaRPr lang="it-IT" sz="4000" dirty="0"/>
          </a:p>
        </p:txBody>
      </p:sp>
    </p:spTree>
    <p:extLst>
      <p:ext uri="{BB962C8B-B14F-4D97-AF65-F5344CB8AC3E}">
        <p14:creationId xmlns:p14="http://schemas.microsoft.com/office/powerpoint/2010/main" val="3353917855"/>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001638" y="2349062"/>
            <a:ext cx="8845038" cy="2601310"/>
          </a:xfrm>
        </p:spPr>
        <p:txBody>
          <a:bodyPr/>
          <a:lstStyle/>
          <a:p>
            <a:r>
              <a:rPr lang="it-IT" sz="2400" dirty="0"/>
              <a:t>‘‘L’UNICA MOSSA </a:t>
            </a:r>
            <a:r>
              <a:rPr lang="it-IT" sz="2400" dirty="0" smtClean="0"/>
              <a:t>VINCENTE..</a:t>
            </a:r>
          </a:p>
          <a:p>
            <a:pPr marL="0" indent="0">
              <a:buNone/>
            </a:pPr>
            <a:r>
              <a:rPr lang="it-IT" sz="2400" dirty="0"/>
              <a:t> </a:t>
            </a:r>
            <a:r>
              <a:rPr lang="it-IT" sz="2400" dirty="0" smtClean="0"/>
              <a:t>    E’ </a:t>
            </a:r>
            <a:r>
              <a:rPr lang="it-IT" sz="2400" dirty="0"/>
              <a:t>NON GIOCARE D’ AZZARDO</a:t>
            </a:r>
            <a:r>
              <a:rPr lang="it-IT" sz="2400" dirty="0" smtClean="0"/>
              <a:t>’’</a:t>
            </a:r>
            <a:endParaRPr lang="it-IT" sz="2400" dirty="0"/>
          </a:p>
          <a:p>
            <a:endParaRPr lang="it-IT" dirty="0"/>
          </a:p>
        </p:txBody>
      </p:sp>
    </p:spTree>
    <p:extLst>
      <p:ext uri="{BB962C8B-B14F-4D97-AF65-F5344CB8AC3E}">
        <p14:creationId xmlns:p14="http://schemas.microsoft.com/office/powerpoint/2010/main" val="3494779818"/>
      </p:ext>
    </p:extLst>
  </p:cSld>
  <p:clrMapOvr>
    <a:masterClrMapping/>
  </p:clrMapOvr>
  <mc:AlternateContent xmlns:mc="http://schemas.openxmlformats.org/markup-compatibility/2006" xmlns:p14="http://schemas.microsoft.com/office/powerpoint/2010/main">
    <mc:Choice Requires="p14">
      <p:transition spd="slow" p14:dur="1500" advTm="4000">
        <p:split orient="vert"/>
      </p:transition>
    </mc:Choice>
    <mc:Fallback xmlns="">
      <p:transition spd="slow" advTm="4000">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340069" y="2238704"/>
            <a:ext cx="6558456" cy="2285999"/>
          </a:xfrm>
        </p:spPr>
        <p:txBody>
          <a:bodyPr>
            <a:normAutofit/>
          </a:bodyPr>
          <a:lstStyle/>
          <a:p>
            <a:pPr algn="just"/>
            <a:r>
              <a:rPr lang="it-IT" sz="2400" dirty="0" smtClean="0"/>
              <a:t>‘‘….</a:t>
            </a:r>
            <a:r>
              <a:rPr lang="it-IT" sz="2400" dirty="0"/>
              <a:t>Rispetta le leggi e vivrai </a:t>
            </a:r>
            <a:r>
              <a:rPr lang="it-IT" sz="2400" dirty="0" smtClean="0"/>
              <a:t>meglio...</a:t>
            </a:r>
          </a:p>
          <a:p>
            <a:pPr marL="0" indent="0" algn="just">
              <a:buNone/>
            </a:pPr>
            <a:r>
              <a:rPr lang="it-IT" sz="2400" dirty="0" smtClean="0"/>
              <a:t>       </a:t>
            </a:r>
            <a:r>
              <a:rPr lang="it-IT" sz="2400" dirty="0"/>
              <a:t>E se </a:t>
            </a:r>
            <a:r>
              <a:rPr lang="it-IT" sz="2400" dirty="0" smtClean="0"/>
              <a:t>tutti le rispetteremo </a:t>
            </a:r>
            <a:r>
              <a:rPr lang="it-IT" sz="2400" dirty="0"/>
              <a:t>ci sarà </a:t>
            </a:r>
            <a:r>
              <a:rPr lang="it-IT" sz="2400" dirty="0" smtClean="0"/>
              <a:t>un</a:t>
            </a:r>
          </a:p>
          <a:p>
            <a:pPr marL="0" indent="0" algn="just">
              <a:buNone/>
            </a:pPr>
            <a:r>
              <a:rPr lang="it-IT" sz="2400" dirty="0"/>
              <a:t> </a:t>
            </a:r>
            <a:r>
              <a:rPr lang="it-IT" sz="2400" dirty="0" smtClean="0"/>
              <a:t>                   mondo migliore….’’</a:t>
            </a:r>
            <a:endParaRPr lang="it-IT" sz="2400" dirty="0"/>
          </a:p>
        </p:txBody>
      </p:sp>
    </p:spTree>
    <p:extLst>
      <p:ext uri="{BB962C8B-B14F-4D97-AF65-F5344CB8AC3E}">
        <p14:creationId xmlns:p14="http://schemas.microsoft.com/office/powerpoint/2010/main" val="283078567"/>
      </p:ext>
    </p:extLst>
  </p:cSld>
  <p:clrMapOvr>
    <a:masterClrMapping/>
  </p:clrMapOvr>
  <mc:AlternateContent xmlns:mc="http://schemas.openxmlformats.org/markup-compatibility/2006" xmlns:p14="http://schemas.microsoft.com/office/powerpoint/2010/main">
    <mc:Choice Requires="p14">
      <p:transition spd="slow" p14:dur="20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198180" y="2238704"/>
            <a:ext cx="7788165" cy="1923394"/>
          </a:xfrm>
        </p:spPr>
        <p:txBody>
          <a:bodyPr/>
          <a:lstStyle/>
          <a:p>
            <a:r>
              <a:rPr lang="it-IT" sz="2400" dirty="0" smtClean="0"/>
              <a:t>‘‘Il </a:t>
            </a:r>
            <a:r>
              <a:rPr lang="it-IT" sz="2400" dirty="0"/>
              <a:t>problema non è fare la cosa giusta ma… </a:t>
            </a:r>
            <a:endParaRPr lang="it-IT" sz="2400" dirty="0" smtClean="0"/>
          </a:p>
          <a:p>
            <a:pPr marL="0" indent="0">
              <a:buNone/>
            </a:pPr>
            <a:r>
              <a:rPr lang="it-IT" sz="2400" dirty="0"/>
              <a:t> </a:t>
            </a:r>
            <a:r>
              <a:rPr lang="it-IT" sz="2400" dirty="0" smtClean="0"/>
              <a:t>       è </a:t>
            </a:r>
            <a:r>
              <a:rPr lang="it-IT" sz="2400" dirty="0"/>
              <a:t>sapere quale sia la cosa giusta</a:t>
            </a:r>
            <a:r>
              <a:rPr lang="it-IT" sz="2400" dirty="0" smtClean="0"/>
              <a:t>…’’.</a:t>
            </a:r>
            <a:endParaRPr lang="it-IT" sz="2400" dirty="0"/>
          </a:p>
          <a:p>
            <a:pPr marL="0" indent="0">
              <a:buNone/>
            </a:pPr>
            <a:endParaRPr lang="it-IT" dirty="0"/>
          </a:p>
        </p:txBody>
      </p:sp>
    </p:spTree>
    <p:extLst>
      <p:ext uri="{BB962C8B-B14F-4D97-AF65-F5344CB8AC3E}">
        <p14:creationId xmlns:p14="http://schemas.microsoft.com/office/powerpoint/2010/main" val="2042264520"/>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grpId="0" nodeType="clickEffect">
                                  <p:stCondLst>
                                    <p:cond delay="0"/>
                                  </p:stCondLst>
                                  <p:childTnLst>
                                    <p:anim calcmode="lin" valueType="num">
                                      <p:cBhvr>
                                        <p:cTn id="6" dur="1000"/>
                                        <p:tgtEl>
                                          <p:spTgt spid="3">
                                            <p:txEl>
                                              <p:pRg st="0" end="0"/>
                                            </p:txEl>
                                          </p:spTgt>
                                        </p:tgtEl>
                                        <p:attrNameLst>
                                          <p:attrName>ppt_w</p:attrName>
                                        </p:attrNameLst>
                                      </p:cBhvr>
                                      <p:tavLst>
                                        <p:tav tm="0">
                                          <p:val>
                                            <p:strVal val="ppt_w"/>
                                          </p:val>
                                        </p:tav>
                                        <p:tav tm="100000">
                                          <p:val>
                                            <p:strVal val="ppt_w*0.70"/>
                                          </p:val>
                                        </p:tav>
                                      </p:tavLst>
                                    </p:anim>
                                    <p:anim calcmode="lin" valueType="num">
                                      <p:cBhvr>
                                        <p:cTn id="7" dur="10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8" dur="1000"/>
                                        <p:tgtEl>
                                          <p:spTgt spid="3">
                                            <p:txEl>
                                              <p:pRg st="0" end="0"/>
                                            </p:txEl>
                                          </p:spTgt>
                                        </p:tgtEl>
                                      </p:cBhvr>
                                    </p:animEffect>
                                    <p:set>
                                      <p:cBhvr>
                                        <p:cTn id="9"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5" presetClass="exit" presetSubtype="0" fill="hold" grpId="0" nodeType="clickEffect">
                                  <p:stCondLst>
                                    <p:cond delay="0"/>
                                  </p:stCondLst>
                                  <p:childTnLst>
                                    <p:anim calcmode="lin" valueType="num">
                                      <p:cBhvr>
                                        <p:cTn id="13" dur="1000"/>
                                        <p:tgtEl>
                                          <p:spTgt spid="3">
                                            <p:txEl>
                                              <p:pRg st="1" end="1"/>
                                            </p:txEl>
                                          </p:spTgt>
                                        </p:tgtEl>
                                        <p:attrNameLst>
                                          <p:attrName>ppt_w</p:attrName>
                                        </p:attrNameLst>
                                      </p:cBhvr>
                                      <p:tavLst>
                                        <p:tav tm="0">
                                          <p:val>
                                            <p:strVal val="ppt_w"/>
                                          </p:val>
                                        </p:tav>
                                        <p:tav tm="100000">
                                          <p:val>
                                            <p:strVal val="ppt_w*0.70"/>
                                          </p:val>
                                        </p:tav>
                                      </p:tavLst>
                                    </p:anim>
                                    <p:anim calcmode="lin" valueType="num">
                                      <p:cBhvr>
                                        <p:cTn id="14" dur="1000"/>
                                        <p:tgtEl>
                                          <p:spTgt spid="3">
                                            <p:txEl>
                                              <p:pRg st="1" end="1"/>
                                            </p:txEl>
                                          </p:spTgt>
                                        </p:tgtEl>
                                        <p:attrNameLst>
                                          <p:attrName>ppt_h</p:attrName>
                                        </p:attrNameLst>
                                      </p:cBhvr>
                                      <p:tavLst>
                                        <p:tav tm="0">
                                          <p:val>
                                            <p:strVal val="ppt_h"/>
                                          </p:val>
                                        </p:tav>
                                        <p:tav tm="100000">
                                          <p:val>
                                            <p:strVal val="ppt_h"/>
                                          </p:val>
                                        </p:tav>
                                      </p:tavLst>
                                    </p:anim>
                                    <p:animEffect transition="out" filter="fade">
                                      <p:cBhvr>
                                        <p:cTn id="15" dur="1000"/>
                                        <p:tgtEl>
                                          <p:spTgt spid="3">
                                            <p:txEl>
                                              <p:pRg st="1" end="1"/>
                                            </p:txEl>
                                          </p:spTgt>
                                        </p:tgtEl>
                                      </p:cBhvr>
                                    </p:animEffect>
                                    <p:set>
                                      <p:cBhvr>
                                        <p:cTn id="16"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969487" y="138836"/>
            <a:ext cx="3833101" cy="1200329"/>
          </a:xfrm>
          <a:prstGeom prst="rect">
            <a:avLst/>
          </a:prstGeom>
          <a:noFill/>
        </p:spPr>
        <p:txBody>
          <a:bodyPr wrap="none" lIns="91440" tIns="45720" rIns="91440" bIns="45720">
            <a:spAutoFit/>
          </a:bodyPr>
          <a:lstStyle/>
          <a:p>
            <a:pPr algn="ctr"/>
            <a:r>
              <a:rPr lang="it-IT" sz="2400" dirty="0" smtClean="0">
                <a:ln w="0"/>
                <a:effectLst>
                  <a:outerShdw blurRad="38100" dist="19050" dir="2700000" algn="tl" rotWithShape="0">
                    <a:schemeClr val="dk1">
                      <a:alpha val="40000"/>
                    </a:schemeClr>
                  </a:outerShdw>
                </a:effectLst>
              </a:rPr>
              <a:t>Difendiamo la legalità</a:t>
            </a:r>
          </a:p>
          <a:p>
            <a:pPr algn="ctr"/>
            <a:r>
              <a:rPr lang="it-IT" sz="2400" dirty="0">
                <a:ln w="0"/>
                <a:effectLst>
                  <a:outerShdw blurRad="38100" dist="19050" dir="2700000" algn="tl" rotWithShape="0">
                    <a:schemeClr val="dk1">
                      <a:alpha val="40000"/>
                    </a:schemeClr>
                  </a:outerShdw>
                </a:effectLst>
              </a:rPr>
              <a:t>n</a:t>
            </a:r>
            <a:r>
              <a:rPr lang="it-IT" sz="2400" b="0" cap="none" spc="0" dirty="0" smtClean="0">
                <a:ln w="0"/>
                <a:solidFill>
                  <a:schemeClr val="tx1"/>
                </a:solidFill>
                <a:effectLst>
                  <a:outerShdw blurRad="38100" dist="19050" dir="2700000" algn="tl" rotWithShape="0">
                    <a:schemeClr val="dk1">
                      <a:alpha val="40000"/>
                    </a:schemeClr>
                  </a:outerShdw>
                </a:effectLst>
              </a:rPr>
              <a:t>ella vita di tutti i giorni…</a:t>
            </a:r>
          </a:p>
          <a:p>
            <a:pPr algn="ctr"/>
            <a:r>
              <a:rPr lang="it-IT" sz="2400" dirty="0">
                <a:ln w="0"/>
                <a:effectLst>
                  <a:outerShdw blurRad="38100" dist="19050" dir="2700000" algn="tl" rotWithShape="0">
                    <a:schemeClr val="dk1">
                      <a:alpha val="40000"/>
                    </a:schemeClr>
                  </a:outerShdw>
                </a:effectLst>
              </a:rPr>
              <a:t>p</a:t>
            </a:r>
            <a:r>
              <a:rPr lang="it-IT" sz="2400" dirty="0" smtClean="0">
                <a:ln w="0"/>
                <a:effectLst>
                  <a:outerShdw blurRad="38100" dist="19050" dir="2700000" algn="tl" rotWithShape="0">
                    <a:schemeClr val="dk1">
                      <a:alpha val="40000"/>
                    </a:schemeClr>
                  </a:outerShdw>
                </a:effectLst>
              </a:rPr>
              <a:t>er un mondo migliore…</a:t>
            </a:r>
            <a:endParaRPr lang="it-IT" sz="2400" b="0" cap="none" spc="0" dirty="0">
              <a:ln w="0"/>
              <a:solidFill>
                <a:schemeClr val="tx1"/>
              </a:solidFill>
              <a:effectLst>
                <a:outerShdw blurRad="38100" dist="19050" dir="2700000" algn="tl" rotWithShape="0">
                  <a:schemeClr val="dk1">
                    <a:alpha val="40000"/>
                  </a:schemeClr>
                </a:outerShdw>
              </a:effectLst>
            </a:endParaRPr>
          </a:p>
        </p:txBody>
      </p:sp>
      <p:pic>
        <p:nvPicPr>
          <p:cNvPr id="5" name="Immagine 4"/>
          <p:cNvPicPr>
            <a:picLocks noChangeAspect="1"/>
          </p:cNvPicPr>
          <p:nvPr/>
        </p:nvPicPr>
        <p:blipFill>
          <a:blip r:embed="rId2"/>
          <a:stretch>
            <a:fillRect/>
          </a:stretch>
        </p:blipFill>
        <p:spPr>
          <a:xfrm>
            <a:off x="2291338" y="2946422"/>
            <a:ext cx="7766977" cy="1091279"/>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568" y="1339165"/>
            <a:ext cx="7556938" cy="5393786"/>
          </a:xfrm>
          <a:prstGeom prst="rect">
            <a:avLst/>
          </a:prstGeom>
        </p:spPr>
      </p:pic>
    </p:spTree>
    <p:extLst>
      <p:ext uri="{BB962C8B-B14F-4D97-AF65-F5344CB8AC3E}">
        <p14:creationId xmlns:p14="http://schemas.microsoft.com/office/powerpoint/2010/main" val="124724168"/>
      </p:ext>
    </p:extLst>
  </p:cSld>
  <p:clrMapOvr>
    <a:masterClrMapping/>
  </p:clrMapOvr>
  <mc:AlternateContent xmlns:mc="http://schemas.openxmlformats.org/markup-compatibility/2006">
    <mc:Choice xmlns:p14="http://schemas.microsoft.com/office/powerpoint/2010/main" Requires="p14">
      <p:transition spd="slow" p14:dur="800" advTm="10000">
        <p:circle/>
      </p:transition>
    </mc:Choice>
    <mc:Fallback>
      <p:transition spd="slow" advTm="10000">
        <p:circle/>
      </p:transition>
    </mc:Fallback>
  </mc:AlternateContent>
  <p:timing>
    <p:tnLst>
      <p:par>
        <p:cTn id="1" dur="indefinite" restart="never" nodeType="tmRoot"/>
      </p:par>
    </p:tnLst>
  </p:timing>
</p:sld>
</file>

<file path=ppt/theme/theme1.xml><?xml version="1.0" encoding="utf-8"?>
<a:theme xmlns:a="http://schemas.openxmlformats.org/drawingml/2006/main" name="Sfaccettatura">
  <a:themeElements>
    <a:clrScheme name="Personalizzato 1">
      <a:dk1>
        <a:sysClr val="windowText" lastClr="000000"/>
      </a:dk1>
      <a:lt1>
        <a:sysClr val="window" lastClr="FFFFFF"/>
      </a:lt1>
      <a:dk2>
        <a:srgbClr val="455F51"/>
      </a:dk2>
      <a:lt2>
        <a:srgbClr val="E2DFCC"/>
      </a:lt2>
      <a:accent1>
        <a:srgbClr val="99CB38"/>
      </a:accent1>
      <a:accent2>
        <a:srgbClr val="63A537"/>
      </a:accent2>
      <a:accent3>
        <a:srgbClr val="37A76F"/>
      </a:accent3>
      <a:accent4>
        <a:srgbClr val="FFFF00"/>
      </a:accent4>
      <a:accent5>
        <a:srgbClr val="FFC000"/>
      </a:accent5>
      <a:accent6>
        <a:srgbClr val="51C3F9"/>
      </a:accent6>
      <a:hlink>
        <a:srgbClr val="EE7B08"/>
      </a:hlink>
      <a:folHlink>
        <a:srgbClr val="977B2D"/>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364</TotalTime>
  <Words>1081</Words>
  <Application>Microsoft Office PowerPoint</Application>
  <PresentationFormat>Widescreen</PresentationFormat>
  <Paragraphs>58</Paragraphs>
  <Slides>26</Slides>
  <Notes>0</Notes>
  <HiddenSlides>0</HiddenSlides>
  <MMClips>1</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26</vt:i4>
      </vt:variant>
    </vt:vector>
  </HeadingPairs>
  <TitlesOfParts>
    <vt:vector size="30" baseType="lpstr">
      <vt:lpstr>Arial</vt:lpstr>
      <vt:lpstr>Trebuchet MS</vt:lpstr>
      <vt:lpstr>Wingdings 3</vt:lpstr>
      <vt:lpstr>Sfaccettatura</vt:lpstr>
      <vt:lpstr>Presentazione standard di PowerPoint</vt:lpstr>
      <vt:lpstr>Progetto di formazione </vt:lpstr>
      <vt:lpstr>Presentazione standard di PowerPoint</vt:lpstr>
      <vt:lpstr>                     ISTITUTO COMPRENSIVO                      SAN GREGORIO MAGNO                 ANNO SCOLASTICO 2016/2017 </vt:lpstr>
      <vt:lpstr> …un percorso di crescita civile…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NOSTRE RIFLESSIONI…..</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Progetto di formazione</dc:title>
  <dc:creator>PC scuola cognome</dc:creator>
  <cp:lastModifiedBy>PC scuola cognome</cp:lastModifiedBy>
  <cp:revision>63</cp:revision>
  <dcterms:created xsi:type="dcterms:W3CDTF">2016-12-14T08:49:48Z</dcterms:created>
  <dcterms:modified xsi:type="dcterms:W3CDTF">2017-02-17T11:44:34Z</dcterms:modified>
</cp:coreProperties>
</file>