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67" r:id="rId4"/>
    <p:sldId id="268" r:id="rId5"/>
    <p:sldId id="259" r:id="rId6"/>
    <p:sldId id="260" r:id="rId7"/>
    <p:sldId id="261" r:id="rId8"/>
    <p:sldId id="264" r:id="rId9"/>
    <p:sldId id="265" r:id="rId10"/>
    <p:sldId id="269" r:id="rId11"/>
    <p:sldId id="270" r:id="rId12"/>
    <p:sldId id="273" r:id="rId13"/>
    <p:sldId id="271" r:id="rId14"/>
    <p:sldId id="272"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2819" autoAdjust="0"/>
  </p:normalViewPr>
  <p:slideViewPr>
    <p:cSldViewPr snapToGrid="0">
      <p:cViewPr varScale="1">
        <p:scale>
          <a:sx n="69" d="100"/>
          <a:sy n="69" d="100"/>
        </p:scale>
        <p:origin x="618"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71E7A-582F-41A4-BD37-A67312800221}" type="datetimeFigureOut">
              <a:rPr lang="it-IT" smtClean="0"/>
              <a:t>08/02/2017</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6EC9E-A626-4B2B-A8C5-89F1F459CC30}" type="slidenum">
              <a:rPr lang="it-IT" smtClean="0"/>
              <a:t>‹N›</a:t>
            </a:fld>
            <a:endParaRPr lang="it-IT"/>
          </a:p>
        </p:txBody>
      </p:sp>
    </p:spTree>
    <p:extLst>
      <p:ext uri="{BB962C8B-B14F-4D97-AF65-F5344CB8AC3E}">
        <p14:creationId xmlns:p14="http://schemas.microsoft.com/office/powerpoint/2010/main" val="1737872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74916" dirty="0"/>
          </a:p>
        </p:txBody>
      </p:sp>
      <p:sp>
        <p:nvSpPr>
          <p:cNvPr id="4" name="Segnaposto numero diapositiva 3"/>
          <p:cNvSpPr>
            <a:spLocks noGrp="1"/>
          </p:cNvSpPr>
          <p:nvPr>
            <p:ph type="sldNum" sz="quarter" idx="10"/>
          </p:nvPr>
        </p:nvSpPr>
        <p:spPr/>
        <p:txBody>
          <a:bodyPr/>
          <a:lstStyle/>
          <a:p>
            <a:fld id="{BD66EC9E-A626-4B2B-A8C5-89F1F459CC30}" type="slidenum">
              <a:rPr lang="it-IT" smtClean="0"/>
              <a:t>1</a:t>
            </a:fld>
            <a:endParaRPr lang="it-IT"/>
          </a:p>
        </p:txBody>
      </p:sp>
    </p:spTree>
    <p:extLst>
      <p:ext uri="{BB962C8B-B14F-4D97-AF65-F5344CB8AC3E}">
        <p14:creationId xmlns:p14="http://schemas.microsoft.com/office/powerpoint/2010/main" val="2599528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D66EC9E-A626-4B2B-A8C5-89F1F459CC30}" type="slidenum">
              <a:rPr lang="it-IT" smtClean="0"/>
              <a:t>7</a:t>
            </a:fld>
            <a:endParaRPr lang="it-IT"/>
          </a:p>
        </p:txBody>
      </p:sp>
    </p:spTree>
    <p:extLst>
      <p:ext uri="{BB962C8B-B14F-4D97-AF65-F5344CB8AC3E}">
        <p14:creationId xmlns:p14="http://schemas.microsoft.com/office/powerpoint/2010/main" val="3484613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E746598-8A17-4064-83DA-3CAD2BC73A07}" type="datetimeFigureOut">
              <a:rPr lang="it-IT" smtClean="0"/>
              <a:t>08/02/2017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2135135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E746598-8A17-4064-83DA-3CAD2BC73A07}" type="datetimeFigureOut">
              <a:rPr lang="it-IT" smtClean="0"/>
              <a:t>08/02/2017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5012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E746598-8A17-4064-83DA-3CAD2BC73A07}" type="datetimeFigureOut">
              <a:rPr lang="it-IT" smtClean="0"/>
              <a:t>08/02/2017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5479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E746598-8A17-4064-83DA-3CAD2BC73A07}" type="datetimeFigureOut">
              <a:rPr lang="it-IT" smtClean="0"/>
              <a:t>08/02/2017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3530379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E746598-8A17-4064-83DA-3CAD2BC73A07}" type="datetimeFigureOut">
              <a:rPr lang="it-IT" smtClean="0"/>
              <a:t>08/02/2017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28878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E746598-8A17-4064-83DA-3CAD2BC73A07}" type="datetimeFigureOut">
              <a:rPr lang="it-IT" smtClean="0"/>
              <a:t>08/02/2017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1954959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E746598-8A17-4064-83DA-3CAD2BC73A07}" type="datetimeFigureOut">
              <a:rPr lang="it-IT" smtClean="0"/>
              <a:t>08/02/2017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3615401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E746598-8A17-4064-83DA-3CAD2BC73A07}" type="datetimeFigureOut">
              <a:rPr lang="it-IT" smtClean="0"/>
              <a:t>08/02/2017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150924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E746598-8A17-4064-83DA-3CAD2BC73A07}" type="datetimeFigureOut">
              <a:rPr lang="it-IT" smtClean="0"/>
              <a:t>08/02/2017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1528325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E746598-8A17-4064-83DA-3CAD2BC73A07}" type="datetimeFigureOut">
              <a:rPr lang="it-IT" smtClean="0"/>
              <a:t>08/02/2017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398241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E746598-8A17-4064-83DA-3CAD2BC73A07}" type="datetimeFigureOut">
              <a:rPr lang="it-IT" smtClean="0"/>
              <a:t>08/02/2017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171F18-6C82-4035-8F25-A241CBD49091}" type="slidenum">
              <a:rPr lang="it-IT" smtClean="0"/>
              <a:t>‹N›</a:t>
            </a:fld>
            <a:endParaRPr lang="it-IT"/>
          </a:p>
        </p:txBody>
      </p:sp>
    </p:spTree>
    <p:extLst>
      <p:ext uri="{BB962C8B-B14F-4D97-AF65-F5344CB8AC3E}">
        <p14:creationId xmlns:p14="http://schemas.microsoft.com/office/powerpoint/2010/main" val="3164460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46598-8A17-4064-83DA-3CAD2BC73A07}" type="datetimeFigureOut">
              <a:rPr lang="it-IT" smtClean="0"/>
              <a:t>08/02/2017</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171F18-6C82-4035-8F25-A241CBD49091}" type="slidenum">
              <a:rPr lang="it-IT" smtClean="0"/>
              <a:t>‹N›</a:t>
            </a:fld>
            <a:endParaRPr lang="it-IT"/>
          </a:p>
        </p:txBody>
      </p:sp>
    </p:spTree>
    <p:extLst>
      <p:ext uri="{BB962C8B-B14F-4D97-AF65-F5344CB8AC3E}">
        <p14:creationId xmlns:p14="http://schemas.microsoft.com/office/powerpoint/2010/main" val="1871265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9372" y="2320049"/>
            <a:ext cx="10515600" cy="1325563"/>
          </a:xfrm>
        </p:spPr>
        <p:txBody>
          <a:bodyPr>
            <a:normAutofit fontScale="90000"/>
          </a:bodyPr>
          <a:lstStyle/>
          <a:p>
            <a:r>
              <a:rPr lang="it-IT" sz="3200" dirty="0" smtClean="0">
                <a:solidFill>
                  <a:schemeClr val="accent1">
                    <a:lumMod val="60000"/>
                    <a:lumOff val="40000"/>
                  </a:schemeClr>
                </a:solidFill>
                <a:latin typeface="Arial Black" panose="020B0A04020102020204" pitchFamily="34" charset="0"/>
              </a:rPr>
              <a:t>Istituto Comprensivo San Gregorio Magno.</a:t>
            </a:r>
            <a:br>
              <a:rPr lang="it-IT" sz="3200" dirty="0" smtClean="0">
                <a:solidFill>
                  <a:schemeClr val="accent1">
                    <a:lumMod val="60000"/>
                    <a:lumOff val="40000"/>
                  </a:schemeClr>
                </a:solidFill>
                <a:latin typeface="Arial Black" panose="020B0A04020102020204" pitchFamily="34" charset="0"/>
              </a:rPr>
            </a:br>
            <a:r>
              <a:rPr lang="it-IT" sz="3200" dirty="0" smtClean="0">
                <a:solidFill>
                  <a:schemeClr val="accent1">
                    <a:lumMod val="60000"/>
                    <a:lumOff val="40000"/>
                  </a:schemeClr>
                </a:solidFill>
                <a:latin typeface="Arial Black" panose="020B0A04020102020204" pitchFamily="34" charset="0"/>
              </a:rPr>
              <a:t>Anno scolastico 2016/2017.</a:t>
            </a:r>
            <a:br>
              <a:rPr lang="it-IT" sz="3200" dirty="0" smtClean="0">
                <a:solidFill>
                  <a:schemeClr val="accent1">
                    <a:lumMod val="60000"/>
                    <a:lumOff val="40000"/>
                  </a:schemeClr>
                </a:solidFill>
                <a:latin typeface="Arial Black" panose="020B0A04020102020204" pitchFamily="34" charset="0"/>
              </a:rPr>
            </a:br>
            <a:r>
              <a:rPr lang="it-IT" sz="3200" dirty="0" smtClean="0">
                <a:solidFill>
                  <a:schemeClr val="accent1">
                    <a:lumMod val="60000"/>
                    <a:lumOff val="40000"/>
                  </a:schemeClr>
                </a:solidFill>
                <a:latin typeface="Arial Black" panose="020B0A04020102020204" pitchFamily="34" charset="0"/>
              </a:rPr>
              <a:t>Classe 2B.</a:t>
            </a:r>
            <a:br>
              <a:rPr lang="it-IT" sz="3200" dirty="0" smtClean="0">
                <a:solidFill>
                  <a:schemeClr val="accent1">
                    <a:lumMod val="60000"/>
                    <a:lumOff val="40000"/>
                  </a:schemeClr>
                </a:solidFill>
                <a:latin typeface="Arial Black" panose="020B0A04020102020204" pitchFamily="34" charset="0"/>
              </a:rPr>
            </a:br>
            <a:r>
              <a:rPr lang="it-IT" sz="2400" dirty="0">
                <a:latin typeface="Arial" panose="020B0604020202020204" pitchFamily="34" charset="0"/>
                <a:cs typeface="Arial" panose="020B0604020202020204" pitchFamily="34" charset="0"/>
              </a:rPr>
              <a:t> </a:t>
            </a:r>
            <a:r>
              <a:rPr lang="it-IT" sz="2400" dirty="0" smtClean="0">
                <a:latin typeface="Arial" panose="020B0604020202020204" pitchFamily="34" charset="0"/>
                <a:cs typeface="Arial" panose="020B0604020202020204" pitchFamily="34" charset="0"/>
              </a:rPr>
              <a:t>                                  </a:t>
            </a:r>
            <a:br>
              <a:rPr lang="it-IT" sz="2400" dirty="0" smtClean="0">
                <a:latin typeface="Arial" panose="020B0604020202020204" pitchFamily="34" charset="0"/>
                <a:cs typeface="Arial" panose="020B0604020202020204" pitchFamily="34" charset="0"/>
              </a:rPr>
            </a:br>
            <a:r>
              <a:rPr lang="it-IT" sz="2400" dirty="0">
                <a:latin typeface="Arial" panose="020B0604020202020204" pitchFamily="34" charset="0"/>
                <a:cs typeface="Arial" panose="020B0604020202020204" pitchFamily="34" charset="0"/>
              </a:rPr>
              <a:t> </a:t>
            </a:r>
            <a:r>
              <a:rPr lang="it-IT" sz="2400" dirty="0" smtClean="0">
                <a:latin typeface="Arial" panose="020B0604020202020204" pitchFamily="34" charset="0"/>
                <a:cs typeface="Arial" panose="020B0604020202020204" pitchFamily="34" charset="0"/>
              </a:rPr>
              <a:t>                                                   </a:t>
            </a:r>
            <a:r>
              <a:rPr lang="it-IT" sz="2800" dirty="0" smtClean="0">
                <a:latin typeface="Arial" panose="020B0604020202020204" pitchFamily="34" charset="0"/>
                <a:cs typeface="Arial" panose="020B0604020202020204" pitchFamily="34" charset="0"/>
              </a:rPr>
              <a:t>PROGETTO  </a:t>
            </a:r>
            <a:br>
              <a:rPr lang="it-IT" sz="2800" dirty="0" smtClean="0">
                <a:latin typeface="Arial" panose="020B0604020202020204" pitchFamily="34" charset="0"/>
                <a:cs typeface="Arial" panose="020B0604020202020204" pitchFamily="34" charset="0"/>
              </a:rPr>
            </a:br>
            <a:r>
              <a:rPr lang="it-IT" sz="2800" dirty="0" smtClean="0">
                <a:latin typeface="Arial" panose="020B0604020202020204" pitchFamily="34" charset="0"/>
                <a:cs typeface="Arial" panose="020B0604020202020204" pitchFamily="34" charset="0"/>
              </a:rPr>
              <a:t>Educazione alla legalità sicurezza giustizia sociale… Un percorso di crescita civile a cura della professoressa Pasqualina </a:t>
            </a:r>
            <a:r>
              <a:rPr lang="it-IT" sz="2800" dirty="0" err="1" smtClean="0">
                <a:latin typeface="Arial" panose="020B0604020202020204" pitchFamily="34" charset="0"/>
                <a:cs typeface="Arial" panose="020B0604020202020204" pitchFamily="34" charset="0"/>
              </a:rPr>
              <a:t>Caponigri</a:t>
            </a:r>
            <a:r>
              <a:rPr lang="it-IT" sz="2800" dirty="0">
                <a:latin typeface="Arial" panose="020B0604020202020204" pitchFamily="34" charset="0"/>
                <a:cs typeface="Arial" panose="020B0604020202020204" pitchFamily="34" charset="0"/>
              </a:rPr>
              <a:t>.</a:t>
            </a:r>
            <a:r>
              <a:rPr lang="it-IT" sz="2800" dirty="0" smtClean="0">
                <a:latin typeface="Arial" panose="020B0604020202020204" pitchFamily="34" charset="0"/>
                <a:cs typeface="Arial" panose="020B0604020202020204" pitchFamily="34" charset="0"/>
              </a:rPr>
              <a:t> </a:t>
            </a:r>
            <a:endParaRPr lang="it-IT" sz="3200" dirty="0">
              <a:latin typeface="Arial Black" panose="020B0A04020102020204" pitchFamily="34" charset="0"/>
            </a:endParaRPr>
          </a:p>
        </p:txBody>
      </p:sp>
      <p:pic>
        <p:nvPicPr>
          <p:cNvPr id="3" name="Itro &amp; Tobu - Cloud 9 [NCS Releas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075" y="92075"/>
            <a:ext cx="609600" cy="609600"/>
          </a:xfrm>
          <a:prstGeom prst="rect">
            <a:avLst/>
          </a:prstGeom>
        </p:spPr>
      </p:pic>
    </p:spTree>
    <p:extLst>
      <p:ext uri="{BB962C8B-B14F-4D97-AF65-F5344CB8AC3E}">
        <p14:creationId xmlns:p14="http://schemas.microsoft.com/office/powerpoint/2010/main" val="1780182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10515600" cy="1325563"/>
          </a:xfrm>
        </p:spPr>
        <p:txBody>
          <a:bodyPr/>
          <a:lstStyle/>
          <a:p>
            <a:r>
              <a:rPr lang="it-IT" dirty="0" smtClean="0">
                <a:solidFill>
                  <a:schemeClr val="tx2">
                    <a:lumMod val="60000"/>
                    <a:lumOff val="40000"/>
                  </a:schemeClr>
                </a:solidFill>
                <a:latin typeface="Algerian" panose="04020705040A02060702" pitchFamily="82" charset="0"/>
              </a:rPr>
              <a:t>PRIMO incontro</a:t>
            </a:r>
            <a:endParaRPr lang="it-IT" dirty="0">
              <a:solidFill>
                <a:schemeClr val="tx2">
                  <a:lumMod val="60000"/>
                  <a:lumOff val="40000"/>
                </a:schemeClr>
              </a:solidFill>
              <a:latin typeface="Algerian" panose="04020705040A02060702" pitchFamily="82"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3876392329"/>
              </p:ext>
            </p:extLst>
          </p:nvPr>
        </p:nvGraphicFramePr>
        <p:xfrm>
          <a:off x="126122" y="1450429"/>
          <a:ext cx="9222832" cy="4002104"/>
        </p:xfrm>
        <a:graphic>
          <a:graphicData uri="http://schemas.openxmlformats.org/drawingml/2006/table">
            <a:tbl>
              <a:tblPr firstRow="1" firstCol="1" bandRow="1"/>
              <a:tblGrid>
                <a:gridCol w="2305708"/>
                <a:gridCol w="2305708"/>
                <a:gridCol w="2305708"/>
                <a:gridCol w="2305708"/>
              </a:tblGrid>
              <a:tr h="381842">
                <a:tc>
                  <a:txBody>
                    <a:bodyPr/>
                    <a:lstStyle/>
                    <a:p>
                      <a:pPr>
                        <a:lnSpc>
                          <a:spcPct val="107000"/>
                        </a:lnSpc>
                        <a:spcAft>
                          <a:spcPts val="0"/>
                        </a:spcAft>
                      </a:pPr>
                      <a:r>
                        <a:rPr lang="it-IT" sz="2000" dirty="0">
                          <a:effectLst/>
                          <a:latin typeface="Algerian" panose="04020705040A02060702" pitchFamily="82" charset="0"/>
                          <a:ea typeface="Calibri" panose="020F0502020204030204" pitchFamily="34" charset="0"/>
                          <a:cs typeface="Aldhabi" panose="01000000000000000000" pitchFamily="2" charset="-78"/>
                        </a:rPr>
                        <a:t>     DATA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   PRESSO</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 RELATORI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ARGOMENTI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5302">
                <a:tc>
                  <a:txBody>
                    <a:bodyPr/>
                    <a:lstStyle/>
                    <a:p>
                      <a:pPr>
                        <a:lnSpc>
                          <a:spcPct val="107000"/>
                        </a:lnSpc>
                        <a:spcAft>
                          <a:spcPts val="0"/>
                        </a:spcAft>
                      </a:pPr>
                      <a:r>
                        <a:rPr lang="it-IT" sz="20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a:effectLst/>
                          <a:latin typeface="Calibri" panose="020F0502020204030204" pitchFamily="34" charset="0"/>
                          <a:ea typeface="Calibri" panose="020F0502020204030204" pitchFamily="34" charset="0"/>
                          <a:cs typeface="Times New Roman" panose="02020603050405020304" pitchFamily="18" charset="0"/>
                        </a:rPr>
                        <a:t>APERTURA </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Mercoledì</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19/10/2016</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Ore 10:30</a:t>
                      </a:r>
                    </a:p>
                    <a:p>
                      <a:pPr>
                        <a:lnSpc>
                          <a:spcPct val="107000"/>
                        </a:lnSpc>
                        <a:spcAft>
                          <a:spcPts val="0"/>
                        </a:spcAft>
                      </a:pPr>
                      <a:r>
                        <a:rPr lang="it-IT"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AULA MAGNA                     ISTITUTO COMPRENSIVO</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Scuola secondaria di 1 grado San Gregorio Magno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SINDACO- Grippo Onofrio -  DIRIGENTE SCOLASTICO- Marco </a:t>
                      </a:r>
                      <a:r>
                        <a:rPr lang="it-IT" sz="1600" dirty="0" err="1" smtClean="0">
                          <a:effectLst/>
                          <a:latin typeface="Calibri" panose="020F0502020204030204" pitchFamily="34" charset="0"/>
                          <a:ea typeface="Calibri" panose="020F0502020204030204" pitchFamily="34" charset="0"/>
                          <a:cs typeface="Times New Roman" panose="02020603050405020304" pitchFamily="18" charset="0"/>
                        </a:rPr>
                        <a:t>Walfer</a:t>
                      </a: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 Calvo</a:t>
                      </a:r>
                    </a:p>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Dr. Sante M. Lamonaca</a:t>
                      </a:r>
                    </a:p>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Dr. Mimmo Santoro</a:t>
                      </a:r>
                    </a:p>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Ospite: Don Aniello Manganiello (fondatore di “ULTIMI”. Associazione per la legalità</a:t>
                      </a:r>
                    </a:p>
                    <a:p>
                      <a:pPr>
                        <a:lnSpc>
                          <a:spcPct val="107000"/>
                        </a:lnSpc>
                        <a:spcAft>
                          <a:spcPts val="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TESTIMONIANZE e Confronto con giovani in trattamento c/o il  Centro di Accoglienza, Recupero e Reinserimento –“ Ho un sogno-Movimento”/(San </a:t>
                      </a:r>
                      <a:r>
                        <a:rPr lang="it-IT" sz="1600" dirty="0" err="1">
                          <a:effectLst/>
                          <a:latin typeface="Calibri" panose="020F0502020204030204" pitchFamily="34" charset="0"/>
                          <a:ea typeface="Calibri" panose="020F0502020204030204" pitchFamily="34" charset="0"/>
                          <a:cs typeface="Times New Roman" panose="02020603050405020304" pitchFamily="18" charset="0"/>
                        </a:rPr>
                        <a:t>Patrignano</a:t>
                      </a:r>
                      <a:r>
                        <a:rPr lang="it-IT" sz="16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Argomento:</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err="1">
                          <a:effectLst/>
                          <a:latin typeface="Calibri" panose="020F0502020204030204" pitchFamily="34" charset="0"/>
                          <a:ea typeface="Calibri" panose="020F0502020204030204" pitchFamily="34" charset="0"/>
                          <a:cs typeface="Times New Roman" panose="02020603050405020304" pitchFamily="18" charset="0"/>
                        </a:rPr>
                        <a:t>eXpressioni</a:t>
                      </a:r>
                      <a:r>
                        <a:rPr lang="it-IT" sz="16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Incontri di VITA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27601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3119054"/>
          </a:xfrm>
        </p:spPr>
        <p:txBody>
          <a:bodyPr>
            <a:normAutofit fontScale="90000"/>
          </a:bodyPr>
          <a:lstStyle/>
          <a:p>
            <a:r>
              <a:rPr lang="it-IT" sz="2800" dirty="0" smtClean="0"/>
              <a:t>Oggi abbiamo incontrato Don Aniello Manganiello, uomo da sempre impegnato in modo concreto nella lotta per il rispetto della legalità. Con lui abbiamo approfondito, anche attraverso le nostre domande, i tanti aspetti della legalità per essere cittadini consapevoli.</a:t>
            </a:r>
            <a:br>
              <a:rPr lang="it-IT" sz="2800" dirty="0" smtClean="0"/>
            </a:br>
            <a:r>
              <a:rPr lang="it-IT" sz="2800" dirty="0" smtClean="0"/>
              <a:t>Qual è il confine tra legalità e illegalità? Un tema complesso che investe il nostro essere cittadini, la nostra libertà e quella degli altri, perché anche la migliore legge non vive se non diventa pratica comune dei cittadini.</a:t>
            </a:r>
            <a:br>
              <a:rPr lang="it-IT" sz="2800" dirty="0" smtClean="0"/>
            </a:br>
            <a:endParaRPr lang="it-IT" sz="2800" dirty="0"/>
          </a:p>
        </p:txBody>
      </p:sp>
    </p:spTree>
    <p:extLst>
      <p:ext uri="{BB962C8B-B14F-4D97-AF65-F5344CB8AC3E}">
        <p14:creationId xmlns:p14="http://schemas.microsoft.com/office/powerpoint/2010/main" val="233522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
            <a:ext cx="10515600" cy="6858000"/>
          </a:xfrm>
        </p:spPr>
        <p:txBody>
          <a:bodyPr>
            <a:normAutofit/>
          </a:bodyPr>
          <a:lstStyle/>
          <a:p>
            <a:pPr algn="just"/>
            <a:r>
              <a:rPr lang="it-IT" sz="2800" dirty="0" smtClean="0"/>
              <a:t>Per 10 anni Don Aniello Manganiello ha rappresentato la voce di Scampia. Nonostante conoscesse bene quel quartiere e i grandi prefabbricati urbani, laddove regnavano indisturbati degrado e miseria, il suo ministero presso la parrocchia di Santa Maria della Provvidenza gli suscitava non poche inquietudini. Ma lui decise di «sporcarsi le mani», di scendere tra la gente ed abbandonare le mura che separano la vita quotidiana dalle istituzioni . Don Aniello cercò di far capire agli abitanti del quartiere napoletano di Scampia che la legalità può esistere e che combattere la camorra si può e chi cresce in questi luoghi non ha per forza un destino scritto sulla pelle.</a:t>
            </a:r>
            <a:endParaRPr lang="it-IT" sz="2800" dirty="0"/>
          </a:p>
        </p:txBody>
      </p:sp>
    </p:spTree>
    <p:extLst>
      <p:ext uri="{BB962C8B-B14F-4D97-AF65-F5344CB8AC3E}">
        <p14:creationId xmlns:p14="http://schemas.microsoft.com/office/powerpoint/2010/main" val="25062790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199" y="-1"/>
            <a:ext cx="10515600" cy="6858001"/>
          </a:xfrm>
        </p:spPr>
        <p:txBody>
          <a:bodyPr>
            <a:normAutofit/>
          </a:bodyPr>
          <a:lstStyle/>
          <a:p>
            <a:r>
              <a:rPr lang="it-IT" sz="2000" dirty="0" smtClean="0"/>
              <a:t>In classe abbiamo approfondito con letture di testi la consapevolezza di « che cosa significa vivere con rispetto».</a:t>
            </a:r>
            <a:br>
              <a:rPr lang="it-IT" sz="2000" dirty="0" smtClean="0"/>
            </a:br>
            <a:r>
              <a:rPr lang="it-IT" sz="2000" dirty="0" smtClean="0"/>
              <a:t>Che cos’ è il rispetto?</a:t>
            </a:r>
            <a:br>
              <a:rPr lang="it-IT" sz="2000" dirty="0" smtClean="0"/>
            </a:br>
            <a:r>
              <a:rPr lang="it-IT" sz="2000" dirty="0" smtClean="0"/>
              <a:t>Riconoscere i meriti e i diritti di ciascuno e, di conseguenza, domandarsi che cosa significa stimare e rispettare gli altri, è il punto di partenza di questo incontro. Dalle nostre riflessioni è emerso che un atteggiamento di rispetto non si improvvisa ,ma si matura nel corso  degli anni ,man mano che si impara a conoscere se stessi ,gli altri e anche l’ambiente naturale che ci circonda. </a:t>
            </a:r>
            <a:r>
              <a:rPr lang="it-IT" sz="2000" dirty="0"/>
              <a:t/>
            </a:r>
            <a:br>
              <a:rPr lang="it-IT" sz="2000" dirty="0"/>
            </a:br>
            <a:r>
              <a:rPr lang="it-IT" sz="2000" dirty="0" smtClean="0"/>
              <a:t>L’aspetto più importante è quello di </a:t>
            </a:r>
            <a:r>
              <a:rPr lang="it-IT" sz="2000" b="1" dirty="0" smtClean="0"/>
              <a:t>guardare una persona, se stessi compresi, o una cosa, sapendo riconoscere che ha un valore </a:t>
            </a:r>
            <a:r>
              <a:rPr lang="it-IT" sz="2000" dirty="0" smtClean="0"/>
              <a:t>e che merita considerazione, stima, attenzione. Su questa base si fonda, appunto, il rispetto.</a:t>
            </a:r>
            <a:br>
              <a:rPr lang="it-IT" sz="2000" dirty="0" smtClean="0"/>
            </a:br>
            <a:r>
              <a:rPr lang="it-IT" sz="2000" dirty="0" smtClean="0"/>
              <a:t>Sappiamo bene, però, che sono tante le occasioni nelle quali il rispetto manca, la stima e la considerazione vengono negate e si è prevaricati. Tutti siamo in grado di riconoscere quando qualcuno ci offende o ci ignora o ci fa del male, così come siamo ben consapevoli di quando veniamo riconosciuti e stimati per quello che siamo o facciamo. </a:t>
            </a:r>
            <a:br>
              <a:rPr lang="it-IT" sz="2000" dirty="0" smtClean="0"/>
            </a:br>
            <a:r>
              <a:rPr lang="it-IT" sz="2000" dirty="0" smtClean="0"/>
              <a:t/>
            </a:r>
            <a:br>
              <a:rPr lang="it-IT" sz="2000" dirty="0" smtClean="0"/>
            </a:br>
            <a:endParaRPr lang="it-IT" sz="2000" dirty="0"/>
          </a:p>
        </p:txBody>
      </p:sp>
    </p:spTree>
    <p:extLst>
      <p:ext uri="{BB962C8B-B14F-4D97-AF65-F5344CB8AC3E}">
        <p14:creationId xmlns:p14="http://schemas.microsoft.com/office/powerpoint/2010/main" val="343182701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7028" y="2004739"/>
            <a:ext cx="10515600" cy="1325563"/>
          </a:xfrm>
        </p:spPr>
        <p:txBody>
          <a:bodyPr>
            <a:normAutofit fontScale="90000"/>
          </a:bodyPr>
          <a:lstStyle/>
          <a:p>
            <a:r>
              <a:rPr lang="it-IT" dirty="0" smtClean="0">
                <a:latin typeface="Algerian" panose="04020705040A02060702" pitchFamily="82" charset="0"/>
              </a:rPr>
              <a:t>              RIFLESSIONI PERSONALI</a:t>
            </a:r>
            <a:br>
              <a:rPr lang="it-IT" dirty="0" smtClean="0">
                <a:latin typeface="Algerian" panose="04020705040A02060702" pitchFamily="82" charset="0"/>
              </a:rPr>
            </a:br>
            <a:r>
              <a:rPr lang="it-IT" dirty="0" smtClean="0">
                <a:latin typeface="Algerian" panose="04020705040A02060702" pitchFamily="82" charset="0"/>
              </a:rPr>
              <a:t>       </a:t>
            </a:r>
            <a:r>
              <a:rPr lang="it-IT" sz="2800" dirty="0" smtClean="0"/>
              <a:t>L’ educazione e la gentilezza migliorano i rapporti umani</a:t>
            </a:r>
            <a:br>
              <a:rPr lang="it-IT" sz="2800" dirty="0" smtClean="0"/>
            </a:br>
            <a:r>
              <a:rPr lang="it-IT" sz="2800" dirty="0" smtClean="0"/>
              <a:t>                  E’ importante essere educati e gentili con gli altri</a:t>
            </a:r>
            <a:br>
              <a:rPr lang="it-IT" sz="2800" dirty="0" smtClean="0"/>
            </a:br>
            <a:r>
              <a:rPr lang="it-IT" sz="2800" dirty="0" smtClean="0"/>
              <a:t>              Non bisogna avere pregiudizi nei confronti degli altri</a:t>
            </a:r>
            <a:br>
              <a:rPr lang="it-IT" sz="2800" dirty="0" smtClean="0"/>
            </a:br>
            <a:r>
              <a:rPr lang="it-IT" sz="2800" dirty="0" smtClean="0"/>
              <a:t>                           La diversità va intesa come ricchezza</a:t>
            </a:r>
            <a:br>
              <a:rPr lang="it-IT" sz="2800" dirty="0" smtClean="0"/>
            </a:br>
            <a:r>
              <a:rPr lang="it-IT" sz="2800" dirty="0" smtClean="0"/>
              <a:t>             Il non rispetto è causa di malessere e di gravi incidenti</a:t>
            </a:r>
            <a:br>
              <a:rPr lang="it-IT" sz="2800" dirty="0" smtClean="0"/>
            </a:br>
            <a:r>
              <a:rPr lang="it-IT" sz="2800" dirty="0"/>
              <a:t/>
            </a:r>
            <a:br>
              <a:rPr lang="it-IT" sz="2800" dirty="0"/>
            </a:br>
            <a:r>
              <a:rPr lang="it-IT" sz="2800" dirty="0" smtClean="0"/>
              <a:t/>
            </a:r>
            <a:br>
              <a:rPr lang="it-IT" sz="2800" dirty="0" smtClean="0"/>
            </a:br>
            <a:endParaRPr lang="it-IT" dirty="0">
              <a:latin typeface="Algerian" panose="04020705040A02060702" pitchFamily="82" charset="0"/>
            </a:endParaRPr>
          </a:p>
        </p:txBody>
      </p:sp>
    </p:spTree>
    <p:extLst>
      <p:ext uri="{BB962C8B-B14F-4D97-AF65-F5344CB8AC3E}">
        <p14:creationId xmlns:p14="http://schemas.microsoft.com/office/powerpoint/2010/main" val="300499730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2">
                    <a:lumMod val="60000"/>
                    <a:lumOff val="40000"/>
                  </a:schemeClr>
                </a:solidFill>
                <a:latin typeface="Algerian" panose="04020705040A02060702" pitchFamily="82" charset="0"/>
              </a:rPr>
              <a:t>Secondo incontro</a:t>
            </a:r>
            <a:endParaRPr lang="it-IT" dirty="0">
              <a:solidFill>
                <a:schemeClr val="tx2">
                  <a:lumMod val="60000"/>
                  <a:lumOff val="40000"/>
                </a:schemeClr>
              </a:solidFill>
              <a:latin typeface="Algerian" panose="04020705040A02060702" pitchFamily="82" charset="0"/>
            </a:endParaRPr>
          </a:p>
        </p:txBody>
      </p:sp>
      <p:graphicFrame>
        <p:nvGraphicFramePr>
          <p:cNvPr id="8" name="Tabella 7"/>
          <p:cNvGraphicFramePr>
            <a:graphicFrameLocks noGrp="1"/>
          </p:cNvGraphicFramePr>
          <p:nvPr>
            <p:extLst>
              <p:ext uri="{D42A27DB-BD31-4B8C-83A1-F6EECF244321}">
                <p14:modId xmlns:p14="http://schemas.microsoft.com/office/powerpoint/2010/main" val="4207376538"/>
              </p:ext>
            </p:extLst>
          </p:nvPr>
        </p:nvGraphicFramePr>
        <p:xfrm>
          <a:off x="727840" y="1986455"/>
          <a:ext cx="8558050" cy="3941379"/>
        </p:xfrm>
        <a:graphic>
          <a:graphicData uri="http://schemas.openxmlformats.org/drawingml/2006/table">
            <a:tbl>
              <a:tblPr firstRow="1" firstCol="1" bandRow="1"/>
              <a:tblGrid>
                <a:gridCol w="2069544"/>
                <a:gridCol w="2127586"/>
                <a:gridCol w="2232574"/>
                <a:gridCol w="2128346"/>
              </a:tblGrid>
              <a:tr h="380320">
                <a:tc>
                  <a:txBody>
                    <a:bodyPr/>
                    <a:lstStyle/>
                    <a:p>
                      <a:pPr algn="l">
                        <a:lnSpc>
                          <a:spcPct val="107000"/>
                        </a:lnSpc>
                        <a:spcAft>
                          <a:spcPts val="0"/>
                        </a:spcAft>
                      </a:pPr>
                      <a:r>
                        <a:rPr lang="it-IT" sz="2000" dirty="0">
                          <a:effectLst/>
                          <a:latin typeface="Algerian" panose="04020705040A02060702" pitchFamily="82" charset="0"/>
                          <a:ea typeface="Calibri" panose="020F0502020204030204" pitchFamily="34" charset="0"/>
                          <a:cs typeface="Aldhabi" panose="01000000000000000000" pitchFamily="2" charset="-78"/>
                        </a:rPr>
                        <a:t>     DATA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   PRESSO</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 RELATORI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ARGOMENTI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1059">
                <a:tc>
                  <a:txBody>
                    <a:bodyPr/>
                    <a:lstStyle/>
                    <a:p>
                      <a:pPr algn="l">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smtClean="0">
                          <a:effectLst/>
                          <a:latin typeface="Calibri" panose="020F0502020204030204" pitchFamily="34" charset="0"/>
                          <a:ea typeface="Calibri" panose="020F0502020204030204" pitchFamily="34" charset="0"/>
                          <a:cs typeface="Times New Roman" panose="02020603050405020304" pitchFamily="18" charset="0"/>
                        </a:rPr>
                        <a:t>Sabato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5/11/2016</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smtClean="0">
                          <a:effectLst/>
                          <a:latin typeface="Calibri" panose="020F0502020204030204" pitchFamily="34" charset="0"/>
                          <a:ea typeface="Calibri" panose="020F0502020204030204" pitchFamily="34" charset="0"/>
                          <a:cs typeface="Times New Roman" panose="02020603050405020304" pitchFamily="18" charset="0"/>
                        </a:rPr>
                        <a:t>Ore </a:t>
                      </a:r>
                      <a:r>
                        <a:rPr lang="it-IT" sz="1600" dirty="0">
                          <a:effectLst/>
                          <a:latin typeface="Calibri" panose="020F0502020204030204" pitchFamily="34" charset="0"/>
                          <a:ea typeface="Calibri" panose="020F0502020204030204" pitchFamily="34" charset="0"/>
                          <a:cs typeface="Times New Roman" panose="02020603050405020304" pitchFamily="18" charset="0"/>
                        </a:rPr>
                        <a:t>10:30</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07000"/>
                        </a:lnSpc>
                        <a:spcAft>
                          <a:spcPts val="0"/>
                        </a:spcAft>
                      </a:pP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AULA MAGNA                     ISTITUTO COMPRENSIVO</a:t>
                      </a:r>
                    </a:p>
                    <a:p>
                      <a:pPr algn="l">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Scuola secondaria di 1 grado San Gregorio Magno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1800" b="1" dirty="0" smtClean="0">
                          <a:effectLst/>
                          <a:latin typeface="Calibri" panose="020F0502020204030204" pitchFamily="34" charset="0"/>
                          <a:ea typeface="Calibri" panose="020F0502020204030204" pitchFamily="34" charset="0"/>
                          <a:cs typeface="Times New Roman" panose="02020603050405020304" pitchFamily="18" charset="0"/>
                        </a:rPr>
                        <a:t>Dott. </a:t>
                      </a:r>
                      <a:r>
                        <a:rPr lang="it-IT" sz="1800" b="1" baseline="0" dirty="0" smtClean="0">
                          <a:effectLst/>
                          <a:latin typeface="Calibri" panose="020F0502020204030204" pitchFamily="34" charset="0"/>
                          <a:ea typeface="Calibri" panose="020F0502020204030204" pitchFamily="34" charset="0"/>
                          <a:cs typeface="Times New Roman" panose="02020603050405020304" pitchFamily="18" charset="0"/>
                        </a:rPr>
                        <a:t>Mauro Tomada</a:t>
                      </a:r>
                    </a:p>
                    <a:p>
                      <a:pPr algn="l">
                        <a:lnSpc>
                          <a:spcPct val="107000"/>
                        </a:lnSpc>
                        <a:spcAft>
                          <a:spcPts val="0"/>
                        </a:spcAft>
                      </a:pPr>
                      <a:r>
                        <a:rPr lang="it-IT" sz="1600" b="1" i="1" baseline="0" dirty="0" smtClean="0">
                          <a:effectLst/>
                          <a:latin typeface="Calibri" panose="020F0502020204030204" pitchFamily="34" charset="0"/>
                          <a:ea typeface="Calibri" panose="020F0502020204030204" pitchFamily="34" charset="0"/>
                          <a:cs typeface="Times New Roman" panose="02020603050405020304" pitchFamily="18" charset="0"/>
                        </a:rPr>
                        <a:t>  Esperto informatico</a:t>
                      </a:r>
                    </a:p>
                    <a:p>
                      <a:pPr algn="l">
                        <a:lnSpc>
                          <a:spcPct val="107000"/>
                        </a:lnSpc>
                        <a:spcAft>
                          <a:spcPts val="0"/>
                        </a:spcAft>
                      </a:pPr>
                      <a:r>
                        <a:rPr lang="it-IT" sz="1600" i="1" baseline="0" dirty="0" smtClean="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07000"/>
                        </a:lnSpc>
                        <a:spcAft>
                          <a:spcPts val="0"/>
                        </a:spcAft>
                      </a:pPr>
                      <a:r>
                        <a:rPr lang="it-IT" sz="1600" baseline="0" dirty="0" smtClean="0">
                          <a:effectLst/>
                          <a:latin typeface="Calibri" panose="020F0502020204030204" pitchFamily="34" charset="0"/>
                          <a:ea typeface="Calibri" panose="020F0502020204030204" pitchFamily="34" charset="0"/>
                          <a:cs typeface="Times New Roman" panose="02020603050405020304" pitchFamily="18" charset="0"/>
                        </a:rPr>
                        <a:t>                con</a:t>
                      </a:r>
                    </a:p>
                    <a:p>
                      <a:pPr algn="l">
                        <a:lnSpc>
                          <a:spcPct val="107000"/>
                        </a:lnSpc>
                        <a:spcAft>
                          <a:spcPts val="0"/>
                        </a:spcAft>
                      </a:pPr>
                      <a:r>
                        <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rPr>
                        <a:t> * TESTIMONIANZA*</a:t>
                      </a:r>
                      <a:endParaRPr lang="it-IT"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rPr>
                        <a:t>Criminalità informatica: il web oscuro</a:t>
                      </a:r>
                    </a:p>
                    <a:p>
                      <a:pPr algn="l">
                        <a:lnSpc>
                          <a:spcPct val="107000"/>
                        </a:lnSpc>
                        <a:spcAft>
                          <a:spcPts val="0"/>
                        </a:spcAft>
                      </a:pPr>
                      <a:endPar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rPr>
                        <a:t>I PERICOLI DI INTERNET</a:t>
                      </a:r>
                    </a:p>
                    <a:p>
                      <a:pPr algn="l">
                        <a:lnSpc>
                          <a:spcPct val="107000"/>
                        </a:lnSpc>
                        <a:spcAft>
                          <a:spcPts val="0"/>
                        </a:spcAft>
                      </a:pPr>
                      <a:r>
                        <a:rPr lang="it-IT" sz="1400" baseline="0" dirty="0" smtClean="0">
                          <a:effectLst/>
                          <a:latin typeface="Calibri" panose="020F0502020204030204" pitchFamily="34" charset="0"/>
                          <a:ea typeface="Calibri" panose="020F0502020204030204" pitchFamily="34" charset="0"/>
                          <a:cs typeface="Times New Roman" panose="02020603050405020304" pitchFamily="18" charset="0"/>
                        </a:rPr>
                        <a:t>Evoluzione del fenomeno e strategie di contrasto</a:t>
                      </a:r>
                    </a:p>
                    <a:p>
                      <a:pPr algn="l">
                        <a:lnSpc>
                          <a:spcPct val="107000"/>
                        </a:lnSpc>
                        <a:spcAft>
                          <a:spcPts val="0"/>
                        </a:spcAft>
                      </a:pPr>
                      <a:r>
                        <a:rPr lang="it-IT" sz="1400" b="1" baseline="0" dirty="0" smtClean="0">
                          <a:effectLst/>
                          <a:latin typeface="Calibri" panose="020F0502020204030204" pitchFamily="34" charset="0"/>
                          <a:ea typeface="Calibri" panose="020F0502020204030204" pitchFamily="34" charset="0"/>
                          <a:cs typeface="Times New Roman" panose="02020603050405020304" pitchFamily="18" charset="0"/>
                        </a:rPr>
                        <a:t>Dai social network all’ assalto della rete</a:t>
                      </a:r>
                    </a:p>
                    <a:p>
                      <a:pPr algn="l">
                        <a:lnSpc>
                          <a:spcPct val="107000"/>
                        </a:lnSpc>
                        <a:spcAft>
                          <a:spcPts val="0"/>
                        </a:spcAft>
                      </a:pPr>
                      <a:endParaRPr lang="it-IT" sz="1400" b="1"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it-IT"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le 1"/>
          <p:cNvSpPr>
            <a:spLocks noChangeArrowheads="1"/>
          </p:cNvSpPr>
          <p:nvPr/>
        </p:nvSpPr>
        <p:spPr bwMode="auto">
          <a:xfrm>
            <a:off x="3038475" y="2311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Tree>
    <p:extLst>
      <p:ext uri="{BB962C8B-B14F-4D97-AF65-F5344CB8AC3E}">
        <p14:creationId xmlns:p14="http://schemas.microsoft.com/office/powerpoint/2010/main" val="279647283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901262" y="1358352"/>
            <a:ext cx="10515600" cy="1325563"/>
          </a:xfrm>
        </p:spPr>
        <p:txBody>
          <a:bodyPr>
            <a:normAutofit fontScale="90000"/>
          </a:bodyPr>
          <a:lstStyle/>
          <a:p>
            <a:r>
              <a:rPr lang="it-IT" sz="2800" dirty="0" smtClean="0"/>
              <a:t>Internet, Social Network, Smartphone , </a:t>
            </a:r>
            <a:r>
              <a:rPr lang="it-IT" sz="2800" dirty="0" err="1" smtClean="0"/>
              <a:t>Wiki</a:t>
            </a:r>
            <a:r>
              <a:rPr lang="it-IT" sz="2800" dirty="0" smtClean="0"/>
              <a:t>, Chat… Sono tutte parole entrate nel vocabolario quotidiano perché accompagnano le persone e in particolar modo noi adolescenti in molti momenti della giornata.</a:t>
            </a:r>
            <a:br>
              <a:rPr lang="it-IT" sz="2800" dirty="0" smtClean="0"/>
            </a:br>
            <a:r>
              <a:rPr lang="it-IT" sz="2800" dirty="0" smtClean="0"/>
              <a:t>Ma.. quanto effettivamente sappiamo in tema di comunicazione digitale?</a:t>
            </a:r>
            <a:br>
              <a:rPr lang="it-IT" sz="2800" dirty="0" smtClean="0"/>
            </a:br>
            <a:r>
              <a:rPr lang="it-IT" sz="2800" dirty="0" smtClean="0"/>
              <a:t>In questo secondo incontro ci siamo confrontati con chi ne sa di più, gli esperti del settore, che ci hanno insegnato come imparare ad utilizzare al meglio questi strumenti, sfruttandone le potenzialità e senza incorrere in situazioni rischiose.</a:t>
            </a:r>
            <a:br>
              <a:rPr lang="it-IT" sz="2800" dirty="0" smtClean="0"/>
            </a:br>
            <a:endParaRPr lang="it-IT" sz="2800" dirty="0"/>
          </a:p>
        </p:txBody>
      </p:sp>
    </p:spTree>
    <p:extLst>
      <p:ext uri="{BB962C8B-B14F-4D97-AF65-F5344CB8AC3E}">
        <p14:creationId xmlns:p14="http://schemas.microsoft.com/office/powerpoint/2010/main" val="15057292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37745" y="2525001"/>
            <a:ext cx="10515600" cy="1325563"/>
          </a:xfrm>
        </p:spPr>
        <p:txBody>
          <a:bodyPr>
            <a:normAutofit fontScale="90000"/>
          </a:bodyPr>
          <a:lstStyle/>
          <a:p>
            <a:r>
              <a:rPr lang="it-IT" sz="2800" dirty="0" smtClean="0"/>
              <a:t>Attraverso questo percorso tante sono state le nostre riflessioni che sono emerse in classe. </a:t>
            </a:r>
            <a:r>
              <a:rPr lang="it-IT" sz="2800" dirty="0"/>
              <a:t/>
            </a:r>
            <a:br>
              <a:rPr lang="it-IT" sz="2800" dirty="0"/>
            </a:br>
            <a:r>
              <a:rPr lang="it-IT" sz="2800" dirty="0" smtClean="0"/>
              <a:t>Com’ </a:t>
            </a:r>
            <a:r>
              <a:rPr lang="it-IT" sz="2800" dirty="0"/>
              <a:t>è</a:t>
            </a:r>
            <a:r>
              <a:rPr lang="it-IT" sz="2800" dirty="0" smtClean="0"/>
              <a:t> il mondo di </a:t>
            </a:r>
            <a:r>
              <a:rPr lang="it-IT" sz="2800" dirty="0" err="1" smtClean="0"/>
              <a:t>facebook</a:t>
            </a:r>
            <a:r>
              <a:rPr lang="it-IT" sz="2800" dirty="0" smtClean="0"/>
              <a:t>?</a:t>
            </a:r>
            <a:br>
              <a:rPr lang="it-IT" sz="2800" dirty="0" smtClean="0"/>
            </a:br>
            <a:r>
              <a:rPr lang="it-IT" sz="2800" dirty="0" smtClean="0"/>
              <a:t>Certamente non è un mondo reale.</a:t>
            </a:r>
            <a:br>
              <a:rPr lang="it-IT" sz="2800" dirty="0" smtClean="0"/>
            </a:br>
            <a:r>
              <a:rPr lang="it-IT" sz="2800" dirty="0" err="1" smtClean="0"/>
              <a:t>Facebook</a:t>
            </a:r>
            <a:r>
              <a:rPr lang="it-IT" sz="2800" dirty="0" smtClean="0"/>
              <a:t>: c’è chi lo usa per trovare parenti e vecchi amici, chi per lavoro, chi per far sapere agli altri che si sta divertendo un mondo o che è un po’ triste. </a:t>
            </a:r>
            <a:br>
              <a:rPr lang="it-IT" sz="2800" dirty="0" smtClean="0"/>
            </a:br>
            <a:r>
              <a:rPr lang="it-IT" sz="2800" dirty="0" smtClean="0"/>
              <a:t>Comunque sia… La realtà diventa sempre più virtuale e la vita reale si svuota del suo autentico significato.</a:t>
            </a:r>
            <a:endParaRPr lang="it-IT" sz="2800" dirty="0"/>
          </a:p>
        </p:txBody>
      </p:sp>
    </p:spTree>
    <p:extLst>
      <p:ext uri="{BB962C8B-B14F-4D97-AF65-F5344CB8AC3E}">
        <p14:creationId xmlns:p14="http://schemas.microsoft.com/office/powerpoint/2010/main" val="41649317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2">
                    <a:lumMod val="60000"/>
                    <a:lumOff val="40000"/>
                  </a:schemeClr>
                </a:solidFill>
                <a:latin typeface="Algerian" panose="04020705040A02060702" pitchFamily="82" charset="0"/>
              </a:rPr>
              <a:t>TERZO INCONTRO </a:t>
            </a:r>
            <a:endParaRPr lang="it-IT" dirty="0">
              <a:solidFill>
                <a:schemeClr val="tx2">
                  <a:lumMod val="60000"/>
                  <a:lumOff val="40000"/>
                </a:schemeClr>
              </a:solidFill>
              <a:latin typeface="Algerian" panose="04020705040A02060702" pitchFamily="82" charset="0"/>
            </a:endParaRPr>
          </a:p>
        </p:txBody>
      </p:sp>
      <p:graphicFrame>
        <p:nvGraphicFramePr>
          <p:cNvPr id="4" name="Tabella 3"/>
          <p:cNvGraphicFramePr>
            <a:graphicFrameLocks noGrp="1"/>
          </p:cNvGraphicFramePr>
          <p:nvPr>
            <p:extLst>
              <p:ext uri="{D42A27DB-BD31-4B8C-83A1-F6EECF244321}">
                <p14:modId xmlns:p14="http://schemas.microsoft.com/office/powerpoint/2010/main" val="4096411659"/>
              </p:ext>
            </p:extLst>
          </p:nvPr>
        </p:nvGraphicFramePr>
        <p:xfrm>
          <a:off x="2534614" y="1838402"/>
          <a:ext cx="6609386" cy="3501313"/>
        </p:xfrm>
        <a:graphic>
          <a:graphicData uri="http://schemas.openxmlformats.org/drawingml/2006/table">
            <a:tbl>
              <a:tblPr firstRow="1" firstCol="1" bandRow="1"/>
              <a:tblGrid>
                <a:gridCol w="1469827"/>
                <a:gridCol w="1655380"/>
                <a:gridCol w="1765738"/>
                <a:gridCol w="1718441"/>
              </a:tblGrid>
              <a:tr h="447598">
                <a:tc>
                  <a:txBody>
                    <a:bodyPr/>
                    <a:lstStyle/>
                    <a:p>
                      <a:pPr algn="l">
                        <a:lnSpc>
                          <a:spcPct val="107000"/>
                        </a:lnSpc>
                        <a:spcAft>
                          <a:spcPts val="0"/>
                        </a:spcAft>
                      </a:pPr>
                      <a:r>
                        <a:rPr lang="it-IT" sz="2000" dirty="0">
                          <a:effectLst/>
                          <a:latin typeface="Algerian" panose="04020705040A02060702" pitchFamily="82" charset="0"/>
                          <a:ea typeface="Calibri" panose="020F0502020204030204" pitchFamily="34" charset="0"/>
                          <a:cs typeface="Aldhabi" panose="01000000000000000000" pitchFamily="2" charset="-78"/>
                        </a:rPr>
                        <a:t>   </a:t>
                      </a:r>
                      <a:r>
                        <a:rPr lang="it-IT" sz="2000" dirty="0" smtClean="0">
                          <a:effectLst/>
                          <a:latin typeface="Algerian" panose="04020705040A02060702" pitchFamily="82" charset="0"/>
                          <a:ea typeface="Calibri" panose="020F0502020204030204" pitchFamily="34" charset="0"/>
                          <a:cs typeface="Aldhabi" panose="01000000000000000000" pitchFamily="2" charset="-78"/>
                        </a:rPr>
                        <a:t>  DATA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   PRESSO</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 RELATORI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2000">
                          <a:effectLst/>
                          <a:latin typeface="Algerian" panose="04020705040A02060702" pitchFamily="82" charset="0"/>
                          <a:ea typeface="Calibri" panose="020F0502020204030204" pitchFamily="34" charset="0"/>
                          <a:cs typeface="Times New Roman" panose="02020603050405020304" pitchFamily="18" charset="0"/>
                        </a:rPr>
                        <a:t>ARGOMENTI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3715">
                <a:tc>
                  <a:txBody>
                    <a:bodyPr/>
                    <a:lstStyle/>
                    <a:p>
                      <a:pPr algn="l">
                        <a:lnSpc>
                          <a:spcPct val="107000"/>
                        </a:lnSpc>
                        <a:spcAft>
                          <a:spcPts val="0"/>
                        </a:spcAft>
                      </a:pPr>
                      <a:r>
                        <a:rPr lang="it-IT" sz="2000" baseline="0" dirty="0" smtClean="0">
                          <a:effectLst/>
                          <a:latin typeface="Calibri" panose="020F0502020204030204" pitchFamily="34" charset="0"/>
                          <a:ea typeface="Calibri" panose="020F0502020204030204" pitchFamily="34" charset="0"/>
                          <a:cs typeface="Times New Roman" panose="02020603050405020304" pitchFamily="18" charset="0"/>
                        </a:rPr>
                        <a:t>     Venerd</a:t>
                      </a:r>
                      <a:r>
                        <a:rPr lang="it-IT" sz="1600" baseline="0" dirty="0" smtClean="0">
                          <a:effectLst/>
                          <a:latin typeface="Calibri" panose="020F0502020204030204" pitchFamily="34" charset="0"/>
                          <a:ea typeface="Calibri" panose="020F0502020204030204" pitchFamily="34" charset="0"/>
                          <a:cs typeface="Times New Roman" panose="02020603050405020304" pitchFamily="18" charset="0"/>
                        </a:rPr>
                        <a:t>ì</a:t>
                      </a:r>
                    </a:p>
                    <a:p>
                      <a:pPr algn="l">
                        <a:lnSpc>
                          <a:spcPct val="107000"/>
                        </a:lnSpc>
                        <a:spcAft>
                          <a:spcPts val="0"/>
                        </a:spcAft>
                      </a:pPr>
                      <a:r>
                        <a:rPr lang="it-IT" sz="1600" baseline="0" dirty="0" smtClean="0">
                          <a:effectLst/>
                          <a:latin typeface="Calibri" panose="020F0502020204030204" pitchFamily="34" charset="0"/>
                          <a:ea typeface="Calibri" panose="020F0502020204030204" pitchFamily="34" charset="0"/>
                          <a:cs typeface="Times New Roman" panose="02020603050405020304" pitchFamily="18" charset="0"/>
                        </a:rPr>
                        <a:t>     17/11/2016</a:t>
                      </a:r>
                    </a:p>
                    <a:p>
                      <a:pPr algn="l">
                        <a:lnSpc>
                          <a:spcPct val="107000"/>
                        </a:lnSpc>
                        <a:spcAft>
                          <a:spcPts val="0"/>
                        </a:spcAft>
                      </a:pPr>
                      <a:r>
                        <a:rPr lang="it-IT" sz="2000" baseline="0" dirty="0" smtClean="0">
                          <a:effectLst/>
                          <a:latin typeface="Calibri" panose="020F0502020204030204" pitchFamily="34" charset="0"/>
                          <a:ea typeface="Calibri" panose="020F0502020204030204" pitchFamily="34" charset="0"/>
                          <a:cs typeface="Times New Roman" panose="02020603050405020304" pitchFamily="18" charset="0"/>
                        </a:rPr>
                        <a:t>    Ore 10:30</a:t>
                      </a:r>
                      <a:endParaRPr lang="it-IT" sz="1600" baseline="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07000"/>
                        </a:lnSpc>
                        <a:spcAft>
                          <a:spcPts val="0"/>
                        </a:spcAft>
                      </a:pP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07000"/>
                        </a:lnSpc>
                        <a:spcAft>
                          <a:spcPts val="0"/>
                        </a:spcAft>
                      </a:pPr>
                      <a:r>
                        <a:rPr lang="it-IT" sz="1400" dirty="0">
                          <a:effectLst/>
                          <a:latin typeface="Calibri" panose="020F0502020204030204" pitchFamily="34" charset="0"/>
                          <a:ea typeface="Calibri" panose="020F0502020204030204" pitchFamily="34" charset="0"/>
                          <a:cs typeface="Times New Roman" panose="02020603050405020304" pitchFamily="18" charset="0"/>
                        </a:rPr>
                        <a:t>AULA MAGNA                     ISTITUTO COMPRENSIVO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200" dirty="0">
                          <a:effectLst/>
                          <a:latin typeface="Calibri" panose="020F0502020204030204" pitchFamily="34" charset="0"/>
                          <a:ea typeface="Calibri" panose="020F0502020204030204" pitchFamily="34" charset="0"/>
                          <a:cs typeface="Times New Roman" panose="02020603050405020304" pitchFamily="18" charset="0"/>
                        </a:rPr>
                        <a:t>Scuola secondaria di 1 grado San Gregorio Magno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1600" b="1" dirty="0" smtClean="0">
                          <a:effectLst/>
                          <a:latin typeface="Calibri" panose="020F0502020204030204" pitchFamily="34" charset="0"/>
                          <a:ea typeface="Calibri" panose="020F0502020204030204" pitchFamily="34" charset="0"/>
                          <a:cs typeface="Times New Roman" panose="02020603050405020304" pitchFamily="18" charset="0"/>
                        </a:rPr>
                        <a:t>Dott.ssa V. MARINO</a:t>
                      </a:r>
                      <a:endPar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800" b="0" baseline="0" dirty="0" smtClean="0">
                          <a:effectLst/>
                          <a:latin typeface="Calibri" panose="020F0502020204030204" pitchFamily="34" charset="0"/>
                          <a:ea typeface="Calibri" panose="020F0502020204030204" pitchFamily="34" charset="0"/>
                          <a:cs typeface="Times New Roman" panose="02020603050405020304" pitchFamily="18" charset="0"/>
                        </a:rPr>
                        <a:t>Fondatrice del </a:t>
                      </a:r>
                      <a:r>
                        <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rPr>
                        <a:t>GRUPPO LOGOS</a:t>
                      </a:r>
                    </a:p>
                    <a:p>
                      <a:pPr algn="l">
                        <a:lnSpc>
                          <a:spcPct val="107000"/>
                        </a:lnSpc>
                        <a:spcAft>
                          <a:spcPts val="0"/>
                        </a:spcAft>
                      </a:pPr>
                      <a:endPar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600" b="1" baseline="0" dirty="0" smtClean="0">
                          <a:effectLst/>
                          <a:latin typeface="Calibri" panose="020F0502020204030204" pitchFamily="34" charset="0"/>
                          <a:ea typeface="Calibri" panose="020F0502020204030204" pitchFamily="34" charset="0"/>
                          <a:cs typeface="Times New Roman" panose="02020603050405020304" pitchFamily="18" charset="0"/>
                        </a:rPr>
                        <a:t>OSPITE D’ ECCEZIONE</a:t>
                      </a:r>
                    </a:p>
                    <a:p>
                      <a:pPr algn="l">
                        <a:lnSpc>
                          <a:spcPct val="107000"/>
                        </a:lnSpc>
                        <a:spcAft>
                          <a:spcPts val="0"/>
                        </a:spcAft>
                      </a:pPr>
                      <a:r>
                        <a:rPr lang="it-IT" sz="2000" b="1" baseline="0" dirty="0" smtClean="0">
                          <a:effectLst/>
                          <a:latin typeface="Calibri" panose="020F0502020204030204" pitchFamily="34" charset="0"/>
                          <a:ea typeface="Calibri" panose="020F0502020204030204" pitchFamily="34" charset="0"/>
                          <a:cs typeface="Times New Roman" panose="02020603050405020304" pitchFamily="18" charset="0"/>
                        </a:rPr>
                        <a:t>LUCA ABETE</a:t>
                      </a:r>
                    </a:p>
                    <a:p>
                      <a:pPr algn="l">
                        <a:lnSpc>
                          <a:spcPct val="107000"/>
                        </a:lnSpc>
                        <a:spcAft>
                          <a:spcPts val="0"/>
                        </a:spcAft>
                      </a:pPr>
                      <a:endParaRPr lang="it-IT"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1400" b="1" dirty="0" smtClean="0">
                          <a:effectLst/>
                          <a:latin typeface="Calibri" panose="020F0502020204030204" pitchFamily="34" charset="0"/>
                          <a:ea typeface="Calibri" panose="020F0502020204030204" pitchFamily="34" charset="0"/>
                          <a:cs typeface="Times New Roman" panose="02020603050405020304" pitchFamily="18" charset="0"/>
                        </a:rPr>
                        <a:t>LA DIPENDENZA DAL GIOCO D’ AZZARDO:</a:t>
                      </a:r>
                      <a:r>
                        <a:rPr lang="it-IT" sz="1400" b="1" baseline="0" dirty="0" smtClean="0">
                          <a:effectLst/>
                          <a:latin typeface="Calibri" panose="020F0502020204030204" pitchFamily="34" charset="0"/>
                          <a:ea typeface="Calibri" panose="020F0502020204030204" pitchFamily="34" charset="0"/>
                          <a:cs typeface="Times New Roman" panose="02020603050405020304" pitchFamily="18" charset="0"/>
                        </a:rPr>
                        <a:t> MOTIVAZIONI E FATTORI DI RISCHIO         </a:t>
                      </a:r>
                    </a:p>
                    <a:p>
                      <a:pPr algn="l">
                        <a:lnSpc>
                          <a:spcPct val="107000"/>
                        </a:lnSpc>
                        <a:spcAft>
                          <a:spcPts val="0"/>
                        </a:spcAft>
                      </a:pPr>
                      <a:endParaRPr lang="it-IT" sz="1400" b="1"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400" b="1" dirty="0" smtClean="0">
                          <a:effectLst/>
                          <a:latin typeface="Calibri" panose="020F0502020204030204" pitchFamily="34" charset="0"/>
                          <a:ea typeface="Calibri" panose="020F0502020204030204" pitchFamily="34" charset="0"/>
                          <a:cs typeface="Times New Roman" panose="02020603050405020304" pitchFamily="18" charset="0"/>
                        </a:rPr>
                        <a:t>INTERVENTO </a:t>
                      </a:r>
                      <a:r>
                        <a:rPr lang="it-IT" sz="1400" b="1" smtClean="0">
                          <a:effectLst/>
                          <a:latin typeface="Calibri" panose="020F0502020204030204" pitchFamily="34" charset="0"/>
                          <a:ea typeface="Calibri" panose="020F0502020204030204" pitchFamily="34" charset="0"/>
                          <a:cs typeface="Times New Roman" panose="02020603050405020304" pitchFamily="18" charset="0"/>
                        </a:rPr>
                        <a:t>interattivo</a:t>
                      </a:r>
                      <a:r>
                        <a:rPr lang="it-IT" sz="1400" b="1" baseline="0" smtClean="0">
                          <a:effectLst/>
                          <a:latin typeface="Calibri" panose="020F0502020204030204" pitchFamily="34" charset="0"/>
                          <a:ea typeface="Calibri" panose="020F0502020204030204" pitchFamily="34" charset="0"/>
                          <a:cs typeface="Times New Roman" panose="02020603050405020304" pitchFamily="18" charset="0"/>
                        </a:rPr>
                        <a:t> con            l’ ausilio </a:t>
                      </a:r>
                      <a:r>
                        <a:rPr lang="it-IT" sz="1400" b="1" baseline="0" dirty="0" smtClean="0">
                          <a:effectLst/>
                          <a:latin typeface="Calibri" panose="020F0502020204030204" pitchFamily="34" charset="0"/>
                          <a:ea typeface="Calibri" panose="020F0502020204030204" pitchFamily="34" charset="0"/>
                          <a:cs typeface="Times New Roman" panose="02020603050405020304" pitchFamily="18" charset="0"/>
                        </a:rPr>
                        <a:t>di TESTIMONIANZE</a:t>
                      </a:r>
                    </a:p>
                    <a:p>
                      <a:pPr algn="l">
                        <a:lnSpc>
                          <a:spcPct val="107000"/>
                        </a:lnSpc>
                        <a:spcAft>
                          <a:spcPts val="0"/>
                        </a:spcAft>
                      </a:pPr>
                      <a:endParaRPr lang="it-IT" sz="1400" b="0"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400" b="1" baseline="0" dirty="0" smtClean="0">
                          <a:effectLst/>
                          <a:latin typeface="Calibri" panose="020F0502020204030204" pitchFamily="34" charset="0"/>
                          <a:ea typeface="Calibri" panose="020F0502020204030204" pitchFamily="34" charset="0"/>
                          <a:cs typeface="Times New Roman" panose="02020603050405020304" pitchFamily="18" charset="0"/>
                        </a:rPr>
                        <a:t>«Insieme per non farci giocare più dal gioco»</a:t>
                      </a:r>
                      <a:endParaRPr lang="it-IT"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251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2434" y="1"/>
            <a:ext cx="10515600" cy="3815254"/>
          </a:xfrm>
        </p:spPr>
        <p:txBody>
          <a:bodyPr>
            <a:normAutofit/>
          </a:bodyPr>
          <a:lstStyle/>
          <a:p>
            <a:r>
              <a:rPr lang="it-IT" sz="2400" b="1" dirty="0" smtClean="0"/>
              <a:t>IL GIOCO D’ AZZARDO ONLINE E LE SUE EVOLUZIONI</a:t>
            </a:r>
            <a:br>
              <a:rPr lang="it-IT" sz="2400" b="1" dirty="0" smtClean="0"/>
            </a:br>
            <a:r>
              <a:rPr lang="it-IT" sz="2000" dirty="0" smtClean="0"/>
              <a:t>Negli anni 90, grazie all’ estensione della rete per fini commerciali e all’utilizzo del PC, nacquero i primi siti web per il gioco d’ azzardo online, riducendo la distanza con i giocatori.</a:t>
            </a:r>
            <a:br>
              <a:rPr lang="it-IT" sz="2000" dirty="0" smtClean="0"/>
            </a:br>
            <a:r>
              <a:rPr lang="it-IT" sz="2000" dirty="0" smtClean="0"/>
              <a:t>Alle iniziali forme di intrattenimento, per buona parte praticabili con soldi virtuali, come la </a:t>
            </a:r>
            <a:r>
              <a:rPr lang="it-IT" sz="2000" b="1" dirty="0" smtClean="0"/>
              <a:t>Roulette</a:t>
            </a:r>
            <a:r>
              <a:rPr lang="it-IT" sz="2000" dirty="0" smtClean="0"/>
              <a:t>, il</a:t>
            </a:r>
            <a:r>
              <a:rPr lang="it-IT" sz="2000" b="1" dirty="0" smtClean="0"/>
              <a:t> Baccarat</a:t>
            </a:r>
            <a:r>
              <a:rPr lang="it-IT" sz="2000" dirty="0" smtClean="0"/>
              <a:t>, il </a:t>
            </a:r>
            <a:r>
              <a:rPr lang="it-IT" sz="2000" b="1" dirty="0" smtClean="0"/>
              <a:t>Poker online </a:t>
            </a:r>
            <a:r>
              <a:rPr lang="it-IT" sz="2000" dirty="0" smtClean="0"/>
              <a:t>vennero aggiunti altri servizi di gioco piuttosto attraenti come i </a:t>
            </a:r>
            <a:r>
              <a:rPr lang="it-IT" sz="2000" b="1" dirty="0" smtClean="0"/>
              <a:t>Videopoker</a:t>
            </a:r>
            <a:r>
              <a:rPr lang="it-IT" sz="2000" dirty="0" smtClean="0"/>
              <a:t>, i </a:t>
            </a:r>
            <a:r>
              <a:rPr lang="it-IT" sz="2000" b="1" dirty="0" smtClean="0"/>
              <a:t>Giochi di abilità</a:t>
            </a:r>
            <a:r>
              <a:rPr lang="it-IT" sz="2000" dirty="0" smtClean="0"/>
              <a:t>, i </a:t>
            </a:r>
            <a:r>
              <a:rPr lang="it-IT" sz="2000" b="1" dirty="0" smtClean="0"/>
              <a:t>Giochi Arcade</a:t>
            </a:r>
            <a:r>
              <a:rPr lang="it-IT" sz="2000" dirty="0" smtClean="0"/>
              <a:t>, le </a:t>
            </a:r>
            <a:r>
              <a:rPr lang="it-IT" sz="2000" b="1" dirty="0" smtClean="0"/>
              <a:t>Slot Machine</a:t>
            </a:r>
            <a:r>
              <a:rPr lang="it-IT" sz="2000" dirty="0" smtClean="0"/>
              <a:t> online, distaccandosi dalla tradizionale fisionomia dalla tipica «</a:t>
            </a:r>
            <a:r>
              <a:rPr lang="it-IT" sz="2000" b="1" dirty="0" smtClean="0"/>
              <a:t>Slot da bar</a:t>
            </a:r>
            <a:r>
              <a:rPr lang="it-IT" sz="2000" dirty="0" smtClean="0"/>
              <a:t>». L’ azzardo, grazie ad internet, è alla portata di chiunque senza alcun limite di spazio o di tempo.</a:t>
            </a:r>
            <a:endParaRPr lang="it-IT" sz="2400" b="1" dirty="0"/>
          </a:p>
        </p:txBody>
      </p:sp>
    </p:spTree>
    <p:extLst>
      <p:ext uri="{BB962C8B-B14F-4D97-AF65-F5344CB8AC3E}">
        <p14:creationId xmlns:p14="http://schemas.microsoft.com/office/powerpoint/2010/main" val="18253983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689429"/>
            <a:ext cx="10515600" cy="1325563"/>
          </a:xfrm>
        </p:spPr>
        <p:txBody>
          <a:bodyPr>
            <a:normAutofit fontScale="90000"/>
          </a:bodyPr>
          <a:lstStyle/>
          <a:p>
            <a:r>
              <a:rPr lang="it-IT" sz="2800" dirty="0" smtClean="0"/>
              <a:t>Tra i tanti relatori che hanno dato un importante contributo a questo terzo incontro, spicca la partecipazione dell’ inviato di «Striscia la Notizia», Luca Abete. Il suo intervento, che ha entusiasmato tutti i presenti, può essere sintetizzato in questo slogan:</a:t>
            </a:r>
            <a:br>
              <a:rPr lang="it-IT" sz="2800" dirty="0" smtClean="0"/>
            </a:br>
            <a:r>
              <a:rPr lang="it-IT" sz="2800" dirty="0"/>
              <a:t/>
            </a:r>
            <a:br>
              <a:rPr lang="it-IT" sz="2800" dirty="0"/>
            </a:br>
            <a:r>
              <a:rPr lang="it-IT" sz="4000" b="1" dirty="0" smtClean="0">
                <a:solidFill>
                  <a:srgbClr val="FF0000"/>
                </a:solidFill>
                <a:latin typeface="Monotype Corsiva" panose="03010101010201010101" pitchFamily="66" charset="0"/>
              </a:rPr>
              <a:t>Nessuno stia zitto: la denuncia è uno strumento di giustizia</a:t>
            </a:r>
            <a:br>
              <a:rPr lang="it-IT" sz="4000" b="1" dirty="0" smtClean="0">
                <a:solidFill>
                  <a:srgbClr val="FF0000"/>
                </a:solidFill>
                <a:latin typeface="Monotype Corsiva" panose="03010101010201010101" pitchFamily="66" charset="0"/>
              </a:rPr>
            </a:br>
            <a:r>
              <a:rPr lang="it-IT" sz="3100" b="1" dirty="0" smtClean="0">
                <a:solidFill>
                  <a:srgbClr val="FF3300"/>
                </a:solidFill>
                <a:latin typeface="Monotype Corsiva" panose="03010101010201010101" pitchFamily="66" charset="0"/>
              </a:rPr>
              <a:t>Questo mondo non è un’ eredità dei nostri genitori, ma un prestito dei nostri figli...</a:t>
            </a:r>
            <a:r>
              <a:rPr lang="it-IT" sz="2800" dirty="0" smtClean="0">
                <a:solidFill>
                  <a:srgbClr val="FF3300"/>
                </a:solidFill>
              </a:rPr>
              <a:t/>
            </a:r>
            <a:br>
              <a:rPr lang="it-IT" sz="2800" dirty="0" smtClean="0">
                <a:solidFill>
                  <a:srgbClr val="FF3300"/>
                </a:solidFill>
              </a:rPr>
            </a:br>
            <a:endParaRPr lang="it-IT" sz="2800" dirty="0">
              <a:solidFill>
                <a:srgbClr val="FF3300"/>
              </a:solidFill>
            </a:endParaRPr>
          </a:p>
        </p:txBody>
      </p:sp>
    </p:spTree>
    <p:extLst>
      <p:ext uri="{BB962C8B-B14F-4D97-AF65-F5344CB8AC3E}">
        <p14:creationId xmlns:p14="http://schemas.microsoft.com/office/powerpoint/2010/main" val="18542220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2434" y="1216463"/>
            <a:ext cx="10515600" cy="1325563"/>
          </a:xfrm>
        </p:spPr>
        <p:txBody>
          <a:bodyPr>
            <a:normAutofit fontScale="90000"/>
          </a:bodyPr>
          <a:lstStyle/>
          <a:p>
            <a:r>
              <a:rPr lang="it-IT" sz="4900" dirty="0"/>
              <a:t>Chi è oggi l’ amico vero?</a:t>
            </a:r>
            <a:br>
              <a:rPr lang="it-IT" sz="4900" dirty="0"/>
            </a:br>
            <a:r>
              <a:rPr lang="it-IT" sz="2800" dirty="0"/>
              <a:t>E’ quello conosciuto su </a:t>
            </a:r>
            <a:r>
              <a:rPr lang="it-IT" sz="2800" dirty="0" err="1"/>
              <a:t>Facebook</a:t>
            </a:r>
            <a:r>
              <a:rPr lang="it-IT" sz="2800" dirty="0"/>
              <a:t>, è l’amico della sorella del compagno di classe, che non hai mai visto se non in qualche foto che non sai nemmeno se è sua, che può dire di esserti accanto perché è sempre connesso a internet: c’è per le piccole difficoltà, ma si nasconde dietro un monitor quando le preoccupazioni sono grandi e non basta più una frase trovata su Google per consolarti. E’ un account</a:t>
            </a:r>
            <a:r>
              <a:rPr lang="it-IT" sz="2800" dirty="0" smtClean="0"/>
              <a:t>. C’è ma non c’è, e quello che hai letto sul suo profilo forse è solo ciò </a:t>
            </a:r>
            <a:r>
              <a:rPr lang="it-IT" sz="2800" smtClean="0"/>
              <a:t>che desidererebbe </a:t>
            </a:r>
            <a:r>
              <a:rPr lang="it-IT" sz="2800" dirty="0" smtClean="0"/>
              <a:t>essere</a:t>
            </a:r>
            <a:endParaRPr lang="it-IT" sz="2700" dirty="0"/>
          </a:p>
        </p:txBody>
      </p:sp>
    </p:spTree>
    <p:extLst>
      <p:ext uri="{BB962C8B-B14F-4D97-AF65-F5344CB8AC3E}">
        <p14:creationId xmlns:p14="http://schemas.microsoft.com/office/powerpoint/2010/main" val="163227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245476" y="616068"/>
            <a:ext cx="7803931" cy="2985433"/>
          </a:xfrm>
          <a:prstGeom prst="rect">
            <a:avLst/>
          </a:prstGeom>
        </p:spPr>
        <p:txBody>
          <a:bodyPr wrap="square">
            <a:spAutoFit/>
          </a:bodyPr>
          <a:lstStyle/>
          <a:p>
            <a:r>
              <a:rPr lang="it-IT" sz="4400" dirty="0"/>
              <a:t>Chi è un amico vero?</a:t>
            </a:r>
            <a:br>
              <a:rPr lang="it-IT" sz="4400" dirty="0"/>
            </a:br>
            <a:r>
              <a:rPr lang="it-IT" sz="2400" dirty="0"/>
              <a:t>E’ colui che ti ascolta nei momenti di disperazione…</a:t>
            </a:r>
            <a:br>
              <a:rPr lang="it-IT" sz="2400" dirty="0"/>
            </a:br>
            <a:r>
              <a:rPr lang="it-IT" sz="2400" dirty="0"/>
              <a:t>è colui che nonostante abbia tanti impegni…</a:t>
            </a:r>
            <a:br>
              <a:rPr lang="it-IT" sz="2400" dirty="0"/>
            </a:br>
            <a:r>
              <a:rPr lang="it-IT" sz="2400" dirty="0"/>
              <a:t>riesce sempre a trovare un minuto per te…</a:t>
            </a:r>
            <a:br>
              <a:rPr lang="it-IT" sz="2400" dirty="0"/>
            </a:br>
            <a:r>
              <a:rPr lang="it-IT" sz="2400" dirty="0"/>
              <a:t>è colui che ti capisce…</a:t>
            </a:r>
            <a:br>
              <a:rPr lang="it-IT" sz="2400" dirty="0"/>
            </a:br>
            <a:r>
              <a:rPr lang="it-IT" sz="2400" dirty="0"/>
              <a:t>che non ti giudica e allo stesso tempo di guida…</a:t>
            </a:r>
            <a:br>
              <a:rPr lang="it-IT" sz="2400" dirty="0"/>
            </a:br>
            <a:r>
              <a:rPr lang="it-IT" sz="2400" dirty="0"/>
              <a:t>ma soprattutto è una persona in carne e ossa… </a:t>
            </a:r>
          </a:p>
        </p:txBody>
      </p:sp>
    </p:spTree>
    <p:extLst>
      <p:ext uri="{BB962C8B-B14F-4D97-AF65-F5344CB8AC3E}">
        <p14:creationId xmlns:p14="http://schemas.microsoft.com/office/powerpoint/2010/main" val="933559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476</Words>
  <Application>Microsoft Office PowerPoint</Application>
  <PresentationFormat>Widescreen</PresentationFormat>
  <Paragraphs>85</Paragraphs>
  <Slides>14</Slides>
  <Notes>2</Notes>
  <HiddenSlides>0</HiddenSlides>
  <MMClips>1</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14</vt:i4>
      </vt:variant>
    </vt:vector>
  </HeadingPairs>
  <TitlesOfParts>
    <vt:vector size="23" baseType="lpstr">
      <vt:lpstr>Aldhabi</vt:lpstr>
      <vt:lpstr>Algerian</vt:lpstr>
      <vt:lpstr>Arial</vt:lpstr>
      <vt:lpstr>Arial Black</vt:lpstr>
      <vt:lpstr>Calibri</vt:lpstr>
      <vt:lpstr>Calibri Light</vt:lpstr>
      <vt:lpstr>Monotype Corsiva</vt:lpstr>
      <vt:lpstr>Times New Roman</vt:lpstr>
      <vt:lpstr>Tema di Office</vt:lpstr>
      <vt:lpstr>Istituto Comprensivo San Gregorio Magno. Anno scolastico 2016/2017. Classe 2B.                                                                                         PROGETTO   Educazione alla legalità sicurezza giustizia sociale… Un percorso di crescita civile a cura della professoressa Pasqualina Caponigri. </vt:lpstr>
      <vt:lpstr>PRIMO incontro</vt:lpstr>
      <vt:lpstr>Oggi abbiamo incontrato Don Aniello Manganiello, uomo da sempre impegnato in modo concreto nella lotta per il rispetto della legalità. Con lui abbiamo approfondito, anche attraverso le nostre domande, i tanti aspetti della legalità per essere cittadini consapevoli. Qual è il confine tra legalità e illegalità? Un tema complesso che investe il nostro essere cittadini, la nostra libertà e quella degli altri, perché anche la migliore legge non vive se non diventa pratica comune dei cittadini. </vt:lpstr>
      <vt:lpstr>Per 10 anni Don Aniello Manganiello ha rappresentato la voce di Scampia. Nonostante conoscesse bene quel quartiere e i grandi prefabbricati urbani, laddove regnavano indisturbati degrado e miseria, il suo ministero presso la parrocchia di Santa Maria della Provvidenza gli suscitava non poche inquietudini. Ma lui decise di «sporcarsi le mani», di scendere tra la gente ed abbandonare le mura che separano la vita quotidiana dalle istituzioni . Don Aniello cercò di far capire agli abitanti del quartiere napoletano di Scampia che la legalità può esistere e che combattere la camorra si può e chi cresce in questi luoghi non ha per forza un destino scritto sulla pelle.</vt:lpstr>
      <vt:lpstr>In classe abbiamo approfondito con letture di testi la consapevolezza di « che cosa significa vivere con rispetto». Che cos’ è il rispetto? Riconoscere i meriti e i diritti di ciascuno e, di conseguenza, domandarsi che cosa significa stimare e rispettare gli altri, è il punto di partenza di questo incontro. Dalle nostre riflessioni è emerso che un atteggiamento di rispetto non si improvvisa ,ma si matura nel corso  degli anni ,man mano che si impara a conoscere se stessi ,gli altri e anche l’ambiente naturale che ci circonda.  L’aspetto più importante è quello di guardare una persona, se stessi compresi, o una cosa, sapendo riconoscere che ha un valore e che merita considerazione, stima, attenzione. Su questa base si fonda, appunto, il rispetto. Sappiamo bene, però, che sono tante le occasioni nelle quali il rispetto manca, la stima e la considerazione vengono negate e si è prevaricati. Tutti siamo in grado di riconoscere quando qualcuno ci offende o ci ignora o ci fa del male, così come siamo ben consapevoli di quando veniamo riconosciuti e stimati per quello che siamo o facciamo.   </vt:lpstr>
      <vt:lpstr>              RIFLESSIONI PERSONALI        L’ educazione e la gentilezza migliorano i rapporti umani                   E’ importante essere educati e gentili con gli altri               Non bisogna avere pregiudizi nei confronti degli altri                            La diversità va intesa come ricchezza              Il non rispetto è causa di malessere e di gravi incidenti   </vt:lpstr>
      <vt:lpstr>Secondo incontro</vt:lpstr>
      <vt:lpstr>Internet, Social Network, Smartphone , Wiki, Chat… Sono tutte parole entrate nel vocabolario quotidiano perché accompagnano le persone e in particolar modo noi adolescenti in molti momenti della giornata. Ma.. quanto effettivamente sappiamo in tema di comunicazione digitale? In questo secondo incontro ci siamo confrontati con chi ne sa di più, gli esperti del settore, che ci hanno insegnato come imparare ad utilizzare al meglio questi strumenti, sfruttandone le potenzialità e senza incorrere in situazioni rischiose. </vt:lpstr>
      <vt:lpstr>Attraverso questo percorso tante sono state le nostre riflessioni che sono emerse in classe.  Com’ è il mondo di facebook? Certamente non è un mondo reale. Facebook: c’è chi lo usa per trovare parenti e vecchi amici, chi per lavoro, chi per far sapere agli altri che si sta divertendo un mondo o che è un po’ triste.  Comunque sia… La realtà diventa sempre più virtuale e la vita reale si svuota del suo autentico significato.</vt:lpstr>
      <vt:lpstr>TERZO INCONTRO </vt:lpstr>
      <vt:lpstr>IL GIOCO D’ AZZARDO ONLINE E LE SUE EVOLUZIONI Negli anni 90, grazie all’ estensione della rete per fini commerciali e all’utilizzo del PC, nacquero i primi siti web per il gioco d’ azzardo online, riducendo la distanza con i giocatori. Alle iniziali forme di intrattenimento, per buona parte praticabili con soldi virtuali, come la Roulette, il Baccarat, il Poker online vennero aggiunti altri servizi di gioco piuttosto attraenti come i Videopoker, i Giochi di abilità, i Giochi Arcade, le Slot Machine online, distaccandosi dalla tradizionale fisionomia dalla tipica «Slot da bar». L’ azzardo, grazie ad internet, è alla portata di chiunque senza alcun limite di spazio o di tempo.</vt:lpstr>
      <vt:lpstr>Tra i tanti relatori che hanno dato un importante contributo a questo terzo incontro, spicca la partecipazione dell’ inviato di «Striscia la Notizia», Luca Abete. Il suo intervento, che ha entusiasmato tutti i presenti, può essere sintetizzato in questo slogan:  Nessuno stia zitto: la denuncia è uno strumento di giustizia Questo mondo non è un’ eredità dei nostri genitori, ma un prestito dei nostri figli... </vt:lpstr>
      <vt:lpstr>Chi è oggi l’ amico vero? E’ quello conosciuto su Facebook, è l’amico della sorella del compagno di classe, che non hai mai visto se non in qualche foto che non sai nemmeno se è sua, che può dire di esserti accanto perché è sempre connesso a internet: c’è per le piccole difficoltà, ma si nasconde dietro un monitor quando le preoccupazioni sono grandi e non basta più una frase trovata su Google per consolarti. E’ un account. C’è ma non c’è, e quello che hai letto sul suo profilo forse è solo ciò che desidererebbe essere</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Istituto Comprensivo San Gregorio Magno. Anno scolastico 2016/2017. Classe 2B.                                                                                         PROGETTO   Educazione alla legalità sicurezza giustizia sociale… Un percorso di crescita civile a cura della professoressa Pasqualina Caponigri.</dc:title>
  <dc:creator>Utente</dc:creator>
  <cp:lastModifiedBy>Utente</cp:lastModifiedBy>
  <cp:revision>51</cp:revision>
  <dcterms:created xsi:type="dcterms:W3CDTF">2016-11-28T08:18:15Z</dcterms:created>
  <dcterms:modified xsi:type="dcterms:W3CDTF">2017-02-08T11:19:09Z</dcterms:modified>
</cp:coreProperties>
</file>